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5143500" cx="9144000"/>
  <p:notesSz cx="6858000" cy="9144000"/>
  <p:embeddedFontLst>
    <p:embeddedFont>
      <p:font typeface="Nunito"/>
      <p:regular r:id="rId17"/>
      <p:bold r:id="rId18"/>
      <p:italic r:id="rId19"/>
      <p:boldItalic r:id="rId20"/>
    </p:embeddedFont>
    <p:embeddedFont>
      <p:font typeface="Arial Black"/>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2" name="Leon Sulliva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Nunito-boldItalic.fntdata"/><Relationship Id="rId11" Type="http://schemas.openxmlformats.org/officeDocument/2006/relationships/slide" Target="slides/slide4.xml"/><Relationship Id="rId10" Type="http://schemas.openxmlformats.org/officeDocument/2006/relationships/slide" Target="slides/slide3.xml"/><Relationship Id="rId21" Type="http://schemas.openxmlformats.org/officeDocument/2006/relationships/font" Target="fonts/ArialBlack-regular.fntdata"/><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Nunito-regular.fntdata"/><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font" Target="fonts/Nunito-italic.fntdata"/><Relationship Id="rId6" Type="http://schemas.openxmlformats.org/officeDocument/2006/relationships/slideMaster" Target="slideMasters/slideMaster2.xml"/><Relationship Id="rId18" Type="http://schemas.openxmlformats.org/officeDocument/2006/relationships/font" Target="fonts/Nunito-bold.fntdata"/><Relationship Id="rId7" Type="http://schemas.openxmlformats.org/officeDocument/2006/relationships/notesMaster" Target="notesMasters/notesMaster1.xml"/><Relationship Id="rId8"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20-07-15T16:02:20.535">
    <p:pos x="978" y="396"/>
    <p:text>Can you do a better version of this?</p:text>
  </p:cm>
  <p:cm authorId="0" idx="2" dt="2020-07-15T16:02:20.535">
    <p:pos x="978" y="396"/>
    <p:text>less clip art style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latin typeface="Arial"/>
                <a:ea typeface="Arial"/>
                <a:cs typeface="Arial"/>
                <a:sym typeface="Arial"/>
              </a:rPr>
              <a:t>This presentation explains the 2020 NJC pay claim and campaign </a:t>
            </a:r>
            <a:endParaRPr/>
          </a:p>
        </p:txBody>
      </p:sp>
      <p:sp>
        <p:nvSpPr>
          <p:cNvPr id="162" name="Google Shape;162;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0" lang="en-GB" sz="1200">
                <a:solidFill>
                  <a:schemeClr val="dk1"/>
                </a:solidFill>
                <a:latin typeface="Calibri"/>
                <a:ea typeface="Calibri"/>
                <a:cs typeface="Calibri"/>
                <a:sym typeface="Calibri"/>
              </a:rPr>
              <a:t>What is the NJC?</a:t>
            </a:r>
            <a:endParaRPr/>
          </a:p>
          <a:p>
            <a:pPr indent="0" lvl="0" marL="0" rtl="0" algn="l">
              <a:spcBef>
                <a:spcPts val="0"/>
              </a:spcBef>
              <a:spcAft>
                <a:spcPts val="0"/>
              </a:spcAft>
              <a:buNone/>
            </a:pPr>
            <a:r>
              <a:rPr b="0" i="0" lang="en-GB" sz="1200">
                <a:solidFill>
                  <a:schemeClr val="dk1"/>
                </a:solidFill>
                <a:latin typeface="Calibri"/>
                <a:ea typeface="Calibri"/>
                <a:cs typeface="Calibri"/>
                <a:sym typeface="Calibri"/>
              </a:rPr>
              <a:t>This slide explains what the National Joint Council (NJC) is and what its role is in negotiating pay for local government staff.</a:t>
            </a:r>
            <a:endParaRPr/>
          </a:p>
          <a:p>
            <a:pPr indent="0" lvl="0" marL="0" rtl="0" algn="l">
              <a:spcBef>
                <a:spcPts val="0"/>
              </a:spcBef>
              <a:spcAft>
                <a:spcPts val="0"/>
              </a:spcAft>
              <a:buNone/>
            </a:pPr>
            <a:r>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b="0" i="0" lang="en-GB" sz="1200">
                <a:solidFill>
                  <a:schemeClr val="dk1"/>
                </a:solidFill>
                <a:latin typeface="Calibri"/>
                <a:ea typeface="Calibri"/>
                <a:cs typeface="Calibri"/>
                <a:sym typeface="Calibri"/>
              </a:rPr>
              <a:t>NOTE – the NJC negotiates pay for England, Wales and Northern Ireland only – pay in Scotland is not covered by the NJC</a:t>
            </a:r>
            <a:endParaRPr/>
          </a:p>
          <a:p>
            <a:pPr indent="0" lvl="0" marL="0" rtl="0" algn="l">
              <a:spcBef>
                <a:spcPts val="0"/>
              </a:spcBef>
              <a:spcAft>
                <a:spcPts val="0"/>
              </a:spcAft>
              <a:buNone/>
            </a:pPr>
            <a:r>
              <a:t/>
            </a:r>
            <a:endParaRPr>
              <a:latin typeface="Arial"/>
              <a:ea typeface="Arial"/>
              <a:cs typeface="Arial"/>
              <a:sym typeface="Arial"/>
            </a:endParaRPr>
          </a:p>
        </p:txBody>
      </p:sp>
      <p:sp>
        <p:nvSpPr>
          <p:cNvPr id="173" name="Google Shape;173;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GB"/>
              <a:t>Background to this year’s pay offer</a:t>
            </a:r>
            <a:endParaRPr/>
          </a:p>
          <a:p>
            <a:pPr indent="0" lvl="0" marL="0" rtl="0" algn="l">
              <a:spcBef>
                <a:spcPts val="0"/>
              </a:spcBef>
              <a:spcAft>
                <a:spcPts val="0"/>
              </a:spcAft>
              <a:buNone/>
            </a:pPr>
            <a:r>
              <a:rPr lang="en-GB"/>
              <a:t>This slide shows the scale of the financial challenges facing Local Government. Following 10 years of austerity, local government has suffered huge funding cuts.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Our members’ pay has fallen by around 20% on average since 2010.</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As a result of the Covid-19 pandemic, local government faces a £10bn funding gap in the current financial year. So without more money from central government, councils will struggle to fund the size of pay award that unions have asked for in the pay claim – the pay award that our members need and deserve.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as well as negotiating with the employers, we have been campaigning hard for more money from the Westminster government.</a:t>
            </a:r>
            <a:endParaRPr/>
          </a:p>
        </p:txBody>
      </p:sp>
      <p:sp>
        <p:nvSpPr>
          <p:cNvPr id="182" name="Google Shape;182;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200"/>
              <a:buFont typeface="Arial"/>
              <a:buNone/>
            </a:pPr>
            <a:r>
              <a:rPr b="1" lang="en-GB" sz="1200">
                <a:solidFill>
                  <a:srgbClr val="7030A0"/>
                </a:solidFill>
                <a:latin typeface="Arial"/>
                <a:ea typeface="Arial"/>
                <a:cs typeface="Arial"/>
                <a:sym typeface="Arial"/>
              </a:rPr>
              <a:t>The NJC Pay Claim 2020-21</a:t>
            </a:r>
            <a:endParaRPr/>
          </a:p>
          <a:p>
            <a:pPr indent="0" lvl="0" marL="0" rtl="0" algn="l">
              <a:spcBef>
                <a:spcPts val="0"/>
              </a:spcBef>
              <a:spcAft>
                <a:spcPts val="0"/>
              </a:spcAft>
              <a:buClr>
                <a:schemeClr val="dk1"/>
              </a:buClr>
              <a:buSzPts val="1200"/>
              <a:buFont typeface="Arial"/>
              <a:buNone/>
            </a:pPr>
            <a:r>
              <a:rPr b="0" lang="en-GB" sz="1200">
                <a:latin typeface="Arial"/>
                <a:ea typeface="Arial"/>
                <a:cs typeface="Arial"/>
                <a:sym typeface="Arial"/>
              </a:rPr>
              <a:t>This slide shows what UNISON and other unions asked for in their 2020-21 pay claim. Each union consulted its own members, and then the claim was developed by the unions working together to agree our common goals. It was submitted to the employer (the LGA) in July 2019.</a:t>
            </a:r>
            <a:endParaRPr/>
          </a:p>
          <a:p>
            <a:pPr indent="0" lvl="0" marL="0" rtl="0" algn="l">
              <a:spcBef>
                <a:spcPts val="0"/>
              </a:spcBef>
              <a:spcAft>
                <a:spcPts val="0"/>
              </a:spcAft>
              <a:buClr>
                <a:schemeClr val="dk1"/>
              </a:buClr>
              <a:buSzPts val="1200"/>
              <a:buFont typeface="Calibri"/>
              <a:buNone/>
            </a:pPr>
            <a:r>
              <a:t/>
            </a:r>
            <a:endParaRPr b="0" sz="120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b="0" lang="en-GB" sz="1200">
                <a:latin typeface="Arial"/>
                <a:ea typeface="Arial"/>
                <a:cs typeface="Arial"/>
                <a:sym typeface="Arial"/>
              </a:rPr>
              <a:t>Our claim called for a 10% pay increase, a bottom pay rate of £10 an hour, a one day increase in minimum annual leave, a two hour reduction in the working week, and a national review into stress and mental health.</a:t>
            </a:r>
            <a:endParaRPr>
              <a:latin typeface="Arial"/>
              <a:ea typeface="Arial"/>
              <a:cs typeface="Arial"/>
              <a:sym typeface="Arial"/>
            </a:endParaRPr>
          </a:p>
        </p:txBody>
      </p:sp>
      <p:sp>
        <p:nvSpPr>
          <p:cNvPr id="192" name="Google Shape;19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200"/>
              <a:buFont typeface="Arial"/>
              <a:buNone/>
            </a:pPr>
            <a:r>
              <a:rPr b="1" lang="en-GB" sz="1200">
                <a:solidFill>
                  <a:srgbClr val="7030A0"/>
                </a:solidFill>
                <a:latin typeface="Arial"/>
                <a:ea typeface="Arial"/>
                <a:cs typeface="Arial"/>
                <a:sym typeface="Arial"/>
              </a:rPr>
              <a:t>NJC Pay Offer 2020-21</a:t>
            </a:r>
            <a:endParaRPr/>
          </a:p>
          <a:p>
            <a:pPr indent="0" lvl="0" marL="0" rtl="0" algn="l">
              <a:spcBef>
                <a:spcPts val="0"/>
              </a:spcBef>
              <a:spcAft>
                <a:spcPts val="0"/>
              </a:spcAft>
              <a:buClr>
                <a:srgbClr val="7030A0"/>
              </a:buClr>
              <a:buSzPts val="1200"/>
              <a:buFont typeface="Arial"/>
              <a:buNone/>
            </a:pPr>
            <a:r>
              <a:rPr b="0" lang="en-GB" sz="1200">
                <a:solidFill>
                  <a:srgbClr val="7030A0"/>
                </a:solidFill>
                <a:latin typeface="Arial"/>
                <a:ea typeface="Arial"/>
                <a:cs typeface="Arial"/>
                <a:sym typeface="Arial"/>
              </a:rPr>
              <a:t>In February this year, the employers responded with a initial pay offer. They offered a 2% increase, a one day increase in the Green Book minimum level of annual leave, and joint work on mental health. The </a:t>
            </a:r>
            <a:r>
              <a:rPr b="0" lang="en-GB" sz="1200">
                <a:latin typeface="Arial"/>
                <a:ea typeface="Arial"/>
                <a:cs typeface="Arial"/>
                <a:sym typeface="Arial"/>
              </a:rPr>
              <a:t>unions rejected this offer immediately, and moved into negotiations.</a:t>
            </a:r>
            <a:endParaRPr/>
          </a:p>
        </p:txBody>
      </p:sp>
      <p:sp>
        <p:nvSpPr>
          <p:cNvPr id="202" name="Google Shape;202;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200"/>
              <a:buFont typeface="Arial"/>
              <a:buNone/>
            </a:pPr>
            <a:r>
              <a:rPr b="1" lang="en-GB" sz="1200">
                <a:solidFill>
                  <a:srgbClr val="7030A0"/>
                </a:solidFill>
                <a:latin typeface="Arial"/>
                <a:ea typeface="Arial"/>
                <a:cs typeface="Arial"/>
                <a:sym typeface="Arial"/>
              </a:rPr>
              <a:t>NJC Pay Offer 2020-21</a:t>
            </a:r>
            <a:endParaRPr/>
          </a:p>
          <a:p>
            <a:pPr indent="0" lvl="0" marL="0" rtl="0" algn="l">
              <a:spcBef>
                <a:spcPts val="0"/>
              </a:spcBef>
              <a:spcAft>
                <a:spcPts val="0"/>
              </a:spcAft>
              <a:buClr>
                <a:srgbClr val="7030A0"/>
              </a:buClr>
              <a:buSzPts val="1200"/>
              <a:buFont typeface="Arial"/>
              <a:buNone/>
            </a:pPr>
            <a:r>
              <a:rPr b="0" lang="en-GB" sz="1200">
                <a:solidFill>
                  <a:srgbClr val="7030A0"/>
                </a:solidFill>
                <a:latin typeface="Arial"/>
                <a:ea typeface="Arial"/>
                <a:cs typeface="Arial"/>
                <a:sym typeface="Arial"/>
              </a:rPr>
              <a:t>After further negotiations between unions and the employers, the employers then responded with an improved offer – this is the offer that is being consulted on. They have offered a 2.75% increase, along with the one day increase in annual leave at the minimum and joint work on mental health. They did not offer anything in response to the part of our claim calling for a reduced working week.</a:t>
            </a:r>
            <a:endParaRPr b="0"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212" name="Google Shape;212;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400"/>
              <a:buFont typeface="Arial"/>
              <a:buNone/>
            </a:pPr>
            <a:r>
              <a:rPr b="1" lang="en-GB" sz="1400">
                <a:solidFill>
                  <a:srgbClr val="7030A0"/>
                </a:solidFill>
                <a:latin typeface="Arial"/>
                <a:ea typeface="Arial"/>
                <a:cs typeface="Arial"/>
                <a:sym typeface="Arial"/>
              </a:rPr>
              <a:t>UNISON NJC Committee</a:t>
            </a:r>
            <a:endParaRPr b="1" sz="800">
              <a:solidFill>
                <a:srgbClr val="7030A0"/>
              </a:solidFill>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lang="en-GB" sz="1200">
                <a:latin typeface="Arial"/>
                <a:ea typeface="Arial"/>
                <a:cs typeface="Arial"/>
                <a:sym typeface="Arial"/>
              </a:rPr>
              <a:t>UNISON’s NJC committee met on 5 June and agreed that this was the best offer achievable by negotiation.</a:t>
            </a:r>
            <a:endParaRPr/>
          </a:p>
          <a:p>
            <a:pPr indent="0" lvl="0" marL="0" rtl="0" algn="l">
              <a:spcBef>
                <a:spcPts val="0"/>
              </a:spcBef>
              <a:spcAft>
                <a:spcPts val="0"/>
              </a:spcAft>
              <a:buClr>
                <a:schemeClr val="dk1"/>
              </a:buClr>
              <a:buSzPts val="1200"/>
              <a:buFont typeface="Calibri"/>
              <a:buNone/>
            </a:pPr>
            <a:r>
              <a:t/>
            </a:r>
            <a:endParaRPr sz="120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lang="en-GB" sz="1200">
                <a:latin typeface="Arial"/>
                <a:ea typeface="Arial"/>
                <a:cs typeface="Arial"/>
                <a:sym typeface="Arial"/>
              </a:rPr>
              <a:t>They also decided not to make an accept/reject recommendation to members for this offer – it is entirely down to members to make this decision.</a:t>
            </a:r>
            <a:endParaRPr/>
          </a:p>
          <a:p>
            <a:pPr indent="0" lvl="0" marL="0" rtl="0" algn="l">
              <a:spcBef>
                <a:spcPts val="0"/>
              </a:spcBef>
              <a:spcAft>
                <a:spcPts val="0"/>
              </a:spcAft>
              <a:buClr>
                <a:schemeClr val="dk1"/>
              </a:buClr>
              <a:buSzPts val="1200"/>
              <a:buFont typeface="Calibri"/>
              <a:buNone/>
            </a:pPr>
            <a:r>
              <a:t/>
            </a:r>
            <a:endParaRPr sz="1200">
              <a:latin typeface="Arial"/>
              <a:ea typeface="Arial"/>
              <a:cs typeface="Arial"/>
              <a:sym typeface="Arial"/>
            </a:endParaRPr>
          </a:p>
          <a:p>
            <a:pPr indent="0" lvl="0" marL="0" rtl="0" algn="l">
              <a:spcBef>
                <a:spcPts val="0"/>
              </a:spcBef>
              <a:spcAft>
                <a:spcPts val="0"/>
              </a:spcAft>
              <a:buClr>
                <a:schemeClr val="dk1"/>
              </a:buClr>
              <a:buSzPts val="1200"/>
              <a:buFont typeface="Arial"/>
              <a:buNone/>
            </a:pPr>
            <a:r>
              <a:rPr lang="en-GB" sz="1200">
                <a:latin typeface="Arial"/>
                <a:ea typeface="Arial"/>
                <a:cs typeface="Arial"/>
                <a:sym typeface="Arial"/>
              </a:rPr>
              <a:t>Members need to remember that if they choose to reject the offer, they will need to be prepared to take significant industrial action in order to obtain an improved offer.</a:t>
            </a:r>
            <a:endParaRPr/>
          </a:p>
        </p:txBody>
      </p:sp>
      <p:sp>
        <p:nvSpPr>
          <p:cNvPr id="221" name="Google Shape;221;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200"/>
              <a:buFont typeface="Arial"/>
              <a:buNone/>
            </a:pPr>
            <a:r>
              <a:rPr b="1" lang="en-GB" sz="1200">
                <a:solidFill>
                  <a:srgbClr val="7030A0"/>
                </a:solidFill>
                <a:latin typeface="Arial"/>
                <a:ea typeface="Arial"/>
                <a:cs typeface="Arial"/>
                <a:sym typeface="Arial"/>
              </a:rPr>
              <a:t>Consultation Timetable</a:t>
            </a:r>
            <a:endParaRPr/>
          </a:p>
          <a:p>
            <a:pPr indent="0" lvl="0" marL="0" rtl="0" algn="l">
              <a:spcBef>
                <a:spcPts val="0"/>
              </a:spcBef>
              <a:spcAft>
                <a:spcPts val="0"/>
              </a:spcAft>
              <a:buNone/>
            </a:pPr>
            <a:r>
              <a:rPr lang="en-GB" sz="1200">
                <a:latin typeface="Arial"/>
                <a:ea typeface="Arial"/>
                <a:cs typeface="Arial"/>
                <a:sym typeface="Arial"/>
              </a:rPr>
              <a:t>This slide shows when the consultation begins, and explains what will happen and how long the consultation will run.</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The consultation launched on 23</a:t>
            </a:r>
            <a:r>
              <a:rPr baseline="30000" lang="en-GB" sz="1200">
                <a:latin typeface="Arial"/>
                <a:ea typeface="Arial"/>
                <a:cs typeface="Arial"/>
                <a:sym typeface="Arial"/>
              </a:rPr>
              <a:t>rd</a:t>
            </a:r>
            <a:r>
              <a:rPr lang="en-GB" sz="1200">
                <a:latin typeface="Arial"/>
                <a:ea typeface="Arial"/>
                <a:cs typeface="Arial"/>
                <a:sym typeface="Arial"/>
              </a:rPr>
              <a:t> June. We asked branches to consult their members on the pay offer. UNISON’s regions will offering branches support in doing this.</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Branches have until 11</a:t>
            </a:r>
            <a:r>
              <a:rPr baseline="30000" lang="en-GB" sz="1200">
                <a:latin typeface="Arial"/>
                <a:ea typeface="Arial"/>
                <a:cs typeface="Arial"/>
                <a:sym typeface="Arial"/>
              </a:rPr>
              <a:t>th</a:t>
            </a:r>
            <a:r>
              <a:rPr lang="en-GB" sz="1200">
                <a:latin typeface="Arial"/>
                <a:ea typeface="Arial"/>
                <a:cs typeface="Arial"/>
                <a:sym typeface="Arial"/>
              </a:rPr>
              <a:t> August to finish consulting members. Regions then need to get all of their results to the national team by 17</a:t>
            </a:r>
            <a:r>
              <a:rPr baseline="30000" lang="en-GB" sz="1200">
                <a:latin typeface="Arial"/>
                <a:ea typeface="Arial"/>
                <a:cs typeface="Arial"/>
                <a:sym typeface="Arial"/>
              </a:rPr>
              <a:t>th</a:t>
            </a:r>
            <a:r>
              <a:rPr lang="en-GB" sz="1200">
                <a:latin typeface="Arial"/>
                <a:ea typeface="Arial"/>
                <a:cs typeface="Arial"/>
                <a:sym typeface="Arial"/>
              </a:rPr>
              <a:t> August.</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The NJC Committee will then meet to consider the results of the consultation – whether members voted to accept or reject, and what our next steps should be.</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The other unions, GMB and Unite, are consulting members on similar timetables.</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t/>
            </a:r>
            <a:endParaRPr>
              <a:latin typeface="Arial"/>
              <a:ea typeface="Arial"/>
              <a:cs typeface="Arial"/>
              <a:sym typeface="Arial"/>
            </a:endParaRPr>
          </a:p>
        </p:txBody>
      </p:sp>
      <p:sp>
        <p:nvSpPr>
          <p:cNvPr id="231" name="Google Shape;231;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1" name="Google Shape;241;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7030A0"/>
              </a:buClr>
              <a:buSzPts val="1400"/>
              <a:buFont typeface="Arial"/>
              <a:buNone/>
            </a:pPr>
            <a:r>
              <a:rPr b="1" lang="en-GB" sz="1400">
                <a:solidFill>
                  <a:srgbClr val="7030A0"/>
                </a:solidFill>
                <a:latin typeface="Arial"/>
                <a:ea typeface="Arial"/>
                <a:cs typeface="Arial"/>
                <a:sym typeface="Arial"/>
              </a:rPr>
              <a:t>What you need to do</a:t>
            </a:r>
            <a:endParaRPr/>
          </a:p>
          <a:p>
            <a:pPr indent="0" lvl="0" marL="0" rtl="0" algn="l">
              <a:spcBef>
                <a:spcPts val="0"/>
              </a:spcBef>
              <a:spcAft>
                <a:spcPts val="0"/>
              </a:spcAft>
              <a:buNone/>
            </a:pPr>
            <a:r>
              <a:rPr lang="en-GB" sz="1200">
                <a:latin typeface="Arial"/>
                <a:ea typeface="Arial"/>
                <a:cs typeface="Arial"/>
                <a:sym typeface="Arial"/>
              </a:rPr>
              <a:t>This slide tells members what they specifically need to do to participate in the consultation. </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Due to Covid-19, much of this pay consultation process will be conducted online, which means it’s more important than ever for members to make sure their branches have up-to-date email addresses to contact them with.</a:t>
            </a:r>
            <a:endParaRPr/>
          </a:p>
          <a:p>
            <a:pPr indent="0" lvl="0" marL="0" rtl="0" algn="l">
              <a:spcBef>
                <a:spcPts val="0"/>
              </a:spcBef>
              <a:spcAft>
                <a:spcPts val="0"/>
              </a:spcAft>
              <a:buNone/>
            </a:pPr>
            <a:r>
              <a:t/>
            </a:r>
            <a:endParaRPr sz="1200">
              <a:latin typeface="Arial"/>
              <a:ea typeface="Arial"/>
              <a:cs typeface="Arial"/>
              <a:sym typeface="Arial"/>
            </a:endParaRPr>
          </a:p>
          <a:p>
            <a:pPr indent="0" lvl="0" marL="0" rtl="0" algn="l">
              <a:spcBef>
                <a:spcPts val="0"/>
              </a:spcBef>
              <a:spcAft>
                <a:spcPts val="0"/>
              </a:spcAft>
              <a:buNone/>
            </a:pPr>
            <a:r>
              <a:rPr lang="en-GB" sz="1200">
                <a:latin typeface="Arial"/>
                <a:ea typeface="Arial"/>
                <a:cs typeface="Arial"/>
                <a:sym typeface="Arial"/>
              </a:rPr>
              <a:t>We really need a high turnout, so that we have an accurate picture of members’ views.</a:t>
            </a:r>
            <a:endParaRPr/>
          </a:p>
        </p:txBody>
      </p:sp>
      <p:sp>
        <p:nvSpPr>
          <p:cNvPr id="242" name="Google Shape;242;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Google Shape;18;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Google Shape;75;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5463778" y="1371601"/>
            <a:ext cx="4388644"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272778" y="-609599"/>
            <a:ext cx="4388644" cy="60198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Google Shape;81;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0" name="Shape 90"/>
        <p:cNvGrpSpPr/>
        <p:nvPr/>
      </p:nvGrpSpPr>
      <p:grpSpPr>
        <a:xfrm>
          <a:off x="0" y="0"/>
          <a:ext cx="0" cy="0"/>
          <a:chOff x="0" y="0"/>
          <a:chExt cx="0" cy="0"/>
        </a:xfrm>
      </p:grpSpPr>
      <p:sp>
        <p:nvSpPr>
          <p:cNvPr id="91" name="Google Shape;91;p14"/>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4"/>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93" name="Google Shape;93;p14"/>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4"/>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96" name="Shape 96"/>
        <p:cNvGrpSpPr/>
        <p:nvPr/>
      </p:nvGrpSpPr>
      <p:grpSpPr>
        <a:xfrm>
          <a:off x="0" y="0"/>
          <a:ext cx="0" cy="0"/>
          <a:chOff x="0" y="0"/>
          <a:chExt cx="0" cy="0"/>
        </a:xfrm>
      </p:grpSpPr>
      <p:sp>
        <p:nvSpPr>
          <p:cNvPr id="97" name="Google Shape;97;p15"/>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5"/>
          <p:cNvSpPr txBox="1"/>
          <p:nvPr>
            <p:ph idx="1" type="body"/>
          </p:nvPr>
        </p:nvSpPr>
        <p:spPr>
          <a:xfrm>
            <a:off x="628650" y="1370013"/>
            <a:ext cx="7886700" cy="326231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9" name="Google Shape;99;p15"/>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5"/>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5"/>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02" name="Shape 102"/>
        <p:cNvGrpSpPr/>
        <p:nvPr/>
      </p:nvGrpSpPr>
      <p:grpSpPr>
        <a:xfrm>
          <a:off x="0" y="0"/>
          <a:ext cx="0" cy="0"/>
          <a:chOff x="0" y="0"/>
          <a:chExt cx="0" cy="0"/>
        </a:xfrm>
      </p:grpSpPr>
      <p:sp>
        <p:nvSpPr>
          <p:cNvPr id="103" name="Google Shape;103;p16"/>
          <p:cNvSpPr txBox="1"/>
          <p:nvPr>
            <p:ph type="title"/>
          </p:nvPr>
        </p:nvSpPr>
        <p:spPr>
          <a:xfrm>
            <a:off x="623888" y="1282700"/>
            <a:ext cx="7886700" cy="21399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16"/>
          <p:cNvSpPr txBox="1"/>
          <p:nvPr>
            <p:ph idx="1" type="body"/>
          </p:nvPr>
        </p:nvSpPr>
        <p:spPr>
          <a:xfrm>
            <a:off x="623888" y="3441700"/>
            <a:ext cx="7886700" cy="112553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05" name="Google Shape;105;p16"/>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6"/>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16"/>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8" name="Shape 108"/>
        <p:cNvGrpSpPr/>
        <p:nvPr/>
      </p:nvGrpSpPr>
      <p:grpSpPr>
        <a:xfrm>
          <a:off x="0" y="0"/>
          <a:ext cx="0" cy="0"/>
          <a:chOff x="0" y="0"/>
          <a:chExt cx="0" cy="0"/>
        </a:xfrm>
      </p:grpSpPr>
      <p:sp>
        <p:nvSpPr>
          <p:cNvPr id="109" name="Google Shape;109;p17"/>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7"/>
          <p:cNvSpPr txBox="1"/>
          <p:nvPr>
            <p:ph idx="1" type="body"/>
          </p:nvPr>
        </p:nvSpPr>
        <p:spPr>
          <a:xfrm>
            <a:off x="628650" y="1370013"/>
            <a:ext cx="3867150" cy="326231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17"/>
          <p:cNvSpPr txBox="1"/>
          <p:nvPr>
            <p:ph idx="2" type="body"/>
          </p:nvPr>
        </p:nvSpPr>
        <p:spPr>
          <a:xfrm>
            <a:off x="4648200" y="1370013"/>
            <a:ext cx="3867150" cy="326231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7"/>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7"/>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7"/>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15" name="Shape 115"/>
        <p:cNvGrpSpPr/>
        <p:nvPr/>
      </p:nvGrpSpPr>
      <p:grpSpPr>
        <a:xfrm>
          <a:off x="0" y="0"/>
          <a:ext cx="0" cy="0"/>
          <a:chOff x="0" y="0"/>
          <a:chExt cx="0" cy="0"/>
        </a:xfrm>
      </p:grpSpPr>
      <p:sp>
        <p:nvSpPr>
          <p:cNvPr id="116" name="Google Shape;116;p18"/>
          <p:cNvSpPr txBox="1"/>
          <p:nvPr>
            <p:ph type="title"/>
          </p:nvPr>
        </p:nvSpPr>
        <p:spPr>
          <a:xfrm>
            <a:off x="630238" y="274638"/>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18"/>
          <p:cNvSpPr txBox="1"/>
          <p:nvPr>
            <p:ph idx="1" type="body"/>
          </p:nvPr>
        </p:nvSpPr>
        <p:spPr>
          <a:xfrm>
            <a:off x="630238" y="1260475"/>
            <a:ext cx="3868737" cy="619125"/>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8" name="Google Shape;118;p18"/>
          <p:cNvSpPr txBox="1"/>
          <p:nvPr>
            <p:ph idx="2" type="body"/>
          </p:nvPr>
        </p:nvSpPr>
        <p:spPr>
          <a:xfrm>
            <a:off x="630238" y="1879600"/>
            <a:ext cx="3868737" cy="27622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9" name="Google Shape;119;p18"/>
          <p:cNvSpPr txBox="1"/>
          <p:nvPr>
            <p:ph idx="3" type="body"/>
          </p:nvPr>
        </p:nvSpPr>
        <p:spPr>
          <a:xfrm>
            <a:off x="4629150" y="1260475"/>
            <a:ext cx="3887788" cy="619125"/>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20" name="Google Shape;120;p18"/>
          <p:cNvSpPr txBox="1"/>
          <p:nvPr>
            <p:ph idx="4" type="body"/>
          </p:nvPr>
        </p:nvSpPr>
        <p:spPr>
          <a:xfrm>
            <a:off x="4629150" y="1879600"/>
            <a:ext cx="3887788" cy="27622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18"/>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18"/>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18"/>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4" name="Shape 124"/>
        <p:cNvGrpSpPr/>
        <p:nvPr/>
      </p:nvGrpSpPr>
      <p:grpSpPr>
        <a:xfrm>
          <a:off x="0" y="0"/>
          <a:ext cx="0" cy="0"/>
          <a:chOff x="0" y="0"/>
          <a:chExt cx="0" cy="0"/>
        </a:xfrm>
      </p:grpSpPr>
      <p:sp>
        <p:nvSpPr>
          <p:cNvPr id="125" name="Google Shape;125;p19"/>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19"/>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19"/>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9"/>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9" name="Shape 129"/>
        <p:cNvGrpSpPr/>
        <p:nvPr/>
      </p:nvGrpSpPr>
      <p:grpSpPr>
        <a:xfrm>
          <a:off x="0" y="0"/>
          <a:ext cx="0" cy="0"/>
          <a:chOff x="0" y="0"/>
          <a:chExt cx="0" cy="0"/>
        </a:xfrm>
      </p:grpSpPr>
      <p:sp>
        <p:nvSpPr>
          <p:cNvPr id="130" name="Google Shape;130;p20"/>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0"/>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0"/>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p21"/>
          <p:cNvSpPr txBox="1"/>
          <p:nvPr>
            <p:ph type="title"/>
          </p:nvPr>
        </p:nvSpPr>
        <p:spPr>
          <a:xfrm>
            <a:off x="630238" y="342900"/>
            <a:ext cx="2949575" cy="12001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21"/>
          <p:cNvSpPr txBox="1"/>
          <p:nvPr>
            <p:ph idx="1" type="body"/>
          </p:nvPr>
        </p:nvSpPr>
        <p:spPr>
          <a:xfrm>
            <a:off x="3887788" y="741363"/>
            <a:ext cx="4629150" cy="36544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36" name="Google Shape;136;p21"/>
          <p:cNvSpPr txBox="1"/>
          <p:nvPr>
            <p:ph idx="2" type="body"/>
          </p:nvPr>
        </p:nvSpPr>
        <p:spPr>
          <a:xfrm>
            <a:off x="630238" y="1543050"/>
            <a:ext cx="2949575" cy="28590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37" name="Google Shape;137;p21"/>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1"/>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1"/>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1" name="Shape 21"/>
        <p:cNvGrpSpPr/>
        <p:nvPr/>
      </p:nvGrpSpPr>
      <p:grpSpPr>
        <a:xfrm>
          <a:off x="0" y="0"/>
          <a:ext cx="0" cy="0"/>
          <a:chOff x="0" y="0"/>
          <a:chExt cx="0" cy="0"/>
        </a:xfrm>
      </p:grpSpPr>
      <p:sp>
        <p:nvSpPr>
          <p:cNvPr id="22" name="Google Shape;22;p3"/>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p22"/>
          <p:cNvSpPr txBox="1"/>
          <p:nvPr>
            <p:ph type="title"/>
          </p:nvPr>
        </p:nvSpPr>
        <p:spPr>
          <a:xfrm>
            <a:off x="630238" y="342900"/>
            <a:ext cx="2949575" cy="12001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22"/>
          <p:cNvSpPr/>
          <p:nvPr>
            <p:ph idx="2" type="pic"/>
          </p:nvPr>
        </p:nvSpPr>
        <p:spPr>
          <a:xfrm>
            <a:off x="3887788" y="741363"/>
            <a:ext cx="4629150" cy="36544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43" name="Google Shape;143;p22"/>
          <p:cNvSpPr txBox="1"/>
          <p:nvPr>
            <p:ph idx="1" type="body"/>
          </p:nvPr>
        </p:nvSpPr>
        <p:spPr>
          <a:xfrm>
            <a:off x="630238" y="1543050"/>
            <a:ext cx="2949575" cy="28590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44" name="Google Shape;144;p22"/>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2"/>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22"/>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7" name="Shape 147"/>
        <p:cNvGrpSpPr/>
        <p:nvPr/>
      </p:nvGrpSpPr>
      <p:grpSpPr>
        <a:xfrm>
          <a:off x="0" y="0"/>
          <a:ext cx="0" cy="0"/>
          <a:chOff x="0" y="0"/>
          <a:chExt cx="0" cy="0"/>
        </a:xfrm>
      </p:grpSpPr>
      <p:sp>
        <p:nvSpPr>
          <p:cNvPr id="148" name="Google Shape;148;p23"/>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23"/>
          <p:cNvSpPr txBox="1"/>
          <p:nvPr>
            <p:ph idx="1" type="body"/>
          </p:nvPr>
        </p:nvSpPr>
        <p:spPr>
          <a:xfrm rot="5400000">
            <a:off x="2940844" y="-942181"/>
            <a:ext cx="3262312"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0" name="Google Shape;150;p23"/>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23"/>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3"/>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24"/>
          <p:cNvSpPr txBox="1"/>
          <p:nvPr>
            <p:ph type="title"/>
          </p:nvPr>
        </p:nvSpPr>
        <p:spPr>
          <a:xfrm rot="5400000">
            <a:off x="5350669" y="1467644"/>
            <a:ext cx="4357687"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p24"/>
          <p:cNvSpPr txBox="1"/>
          <p:nvPr>
            <p:ph idx="1" type="body"/>
          </p:nvPr>
        </p:nvSpPr>
        <p:spPr>
          <a:xfrm rot="5400000">
            <a:off x="1331119" y="-427831"/>
            <a:ext cx="4357687" cy="57626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24"/>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24"/>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24"/>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rgbClr val="888888"/>
              </a:buClr>
              <a:buSzPts val="2000"/>
              <a:buFont typeface="Arial"/>
              <a:buNone/>
              <a:defRPr sz="2000">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0" name="Google Shape;30;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200151"/>
            <a:ext cx="4038600" cy="3394472"/>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sz="2800">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5"/>
          <p:cNvSpPr txBox="1"/>
          <p:nvPr>
            <p:ph idx="2" type="body"/>
          </p:nvPr>
        </p:nvSpPr>
        <p:spPr>
          <a:xfrm>
            <a:off x="4648200" y="1200151"/>
            <a:ext cx="4038600" cy="3394472"/>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Arial"/>
              <a:buChar char="•"/>
              <a:defRPr sz="2800">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sz="2400">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Google Shape;44;p6"/>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Arial"/>
              <a:buNone/>
              <a:defRPr b="1" sz="2400">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6"/>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Google Shape;46;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sz="3200">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9"/>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sz="1400">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2" name="Google Shape;62;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sz="3200">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Arial"/>
              <a:buNone/>
              <a:defRPr sz="1400">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14" name="Google Shape;14;p1"/>
          <p:cNvPicPr preferRelativeResize="0"/>
          <p:nvPr/>
        </p:nvPicPr>
        <p:blipFill rotWithShape="1">
          <a:blip r:embed="rId1">
            <a:alphaModFix/>
          </a:blip>
          <a:srcRect b="0" l="0" r="0" t="0"/>
          <a:stretch/>
        </p:blipFill>
        <p:spPr>
          <a:xfrm>
            <a:off x="6938132" y="131486"/>
            <a:ext cx="2098363" cy="136014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4" name="Shape 84"/>
        <p:cNvGrpSpPr/>
        <p:nvPr/>
      </p:nvGrpSpPr>
      <p:grpSpPr>
        <a:xfrm>
          <a:off x="0" y="0"/>
          <a:ext cx="0" cy="0"/>
          <a:chOff x="0" y="0"/>
          <a:chExt cx="0" cy="0"/>
        </a:xfrm>
      </p:grpSpPr>
      <p:sp>
        <p:nvSpPr>
          <p:cNvPr id="85" name="Google Shape;85;p13"/>
          <p:cNvSpPr txBox="1"/>
          <p:nvPr>
            <p:ph type="title"/>
          </p:nvPr>
        </p:nvSpPr>
        <p:spPr>
          <a:xfrm>
            <a:off x="628650" y="274638"/>
            <a:ext cx="7886700" cy="993775"/>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3"/>
          <p:cNvSpPr txBox="1"/>
          <p:nvPr>
            <p:ph idx="1" type="body"/>
          </p:nvPr>
        </p:nvSpPr>
        <p:spPr>
          <a:xfrm>
            <a:off x="628650" y="1370013"/>
            <a:ext cx="7886700" cy="326231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7" name="Google Shape;87;p13"/>
          <p:cNvSpPr txBox="1"/>
          <p:nvPr>
            <p:ph idx="10" type="dt"/>
          </p:nvPr>
        </p:nvSpPr>
        <p:spPr>
          <a:xfrm>
            <a:off x="628650" y="4767263"/>
            <a:ext cx="2057400" cy="27463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13"/>
          <p:cNvSpPr txBox="1"/>
          <p:nvPr>
            <p:ph idx="11" type="ftr"/>
          </p:nvPr>
        </p:nvSpPr>
        <p:spPr>
          <a:xfrm>
            <a:off x="3028950" y="4767263"/>
            <a:ext cx="3086100" cy="2746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13"/>
          <p:cNvSpPr txBox="1"/>
          <p:nvPr>
            <p:ph idx="12" type="sldNum"/>
          </p:nvPr>
        </p:nvSpPr>
        <p:spPr>
          <a:xfrm>
            <a:off x="6457950" y="4767263"/>
            <a:ext cx="2057400" cy="27463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1.png"/><Relationship Id="rId5" Type="http://schemas.openxmlformats.org/officeDocument/2006/relationships/image" Target="../media/image3.jpg"/><Relationship Id="rId6"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5"/>
          <p:cNvSpPr/>
          <p:nvPr/>
        </p:nvSpPr>
        <p:spPr>
          <a:xfrm>
            <a:off x="0" y="0"/>
            <a:ext cx="9144000" cy="4095300"/>
          </a:xfrm>
          <a:prstGeom prst="rect">
            <a:avLst/>
          </a:prstGeom>
          <a:solidFill>
            <a:srgbClr val="49176D"/>
          </a:solidFill>
          <a:ln cap="flat" cmpd="sng" w="952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pic>
        <p:nvPicPr>
          <p:cNvPr id="165" name="Google Shape;165;p25"/>
          <p:cNvPicPr preferRelativeResize="0"/>
          <p:nvPr/>
        </p:nvPicPr>
        <p:blipFill rotWithShape="1">
          <a:blip r:embed="rId4">
            <a:alphaModFix/>
          </a:blip>
          <a:srcRect b="0" l="0" r="0" t="0"/>
          <a:stretch/>
        </p:blipFill>
        <p:spPr>
          <a:xfrm>
            <a:off x="5842229" y="706969"/>
            <a:ext cx="3064397" cy="1986320"/>
          </a:xfrm>
          <a:prstGeom prst="rect">
            <a:avLst/>
          </a:prstGeom>
          <a:noFill/>
          <a:ln>
            <a:noFill/>
          </a:ln>
        </p:spPr>
      </p:pic>
      <p:pic>
        <p:nvPicPr>
          <p:cNvPr descr="Macintosh HD:Users:sue:1 Work:1 Live jobs:manager's_forum:MF_powerpoint:logo.jpg" id="166" name="Google Shape;166;p25"/>
          <p:cNvPicPr preferRelativeResize="0"/>
          <p:nvPr/>
        </p:nvPicPr>
        <p:blipFill rotWithShape="1">
          <a:blip r:embed="rId5">
            <a:alphaModFix/>
          </a:blip>
          <a:srcRect b="0" l="0" r="0" t="0"/>
          <a:stretch/>
        </p:blipFill>
        <p:spPr>
          <a:xfrm>
            <a:off x="6874867" y="4121229"/>
            <a:ext cx="1821639" cy="780701"/>
          </a:xfrm>
          <a:prstGeom prst="rect">
            <a:avLst/>
          </a:prstGeom>
          <a:noFill/>
          <a:ln>
            <a:noFill/>
          </a:ln>
        </p:spPr>
      </p:pic>
      <p:sp>
        <p:nvSpPr>
          <p:cNvPr id="167" name="Google Shape;167;p25"/>
          <p:cNvSpPr txBox="1"/>
          <p:nvPr/>
        </p:nvSpPr>
        <p:spPr>
          <a:xfrm>
            <a:off x="381326" y="3401075"/>
            <a:ext cx="6706200" cy="8748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lt1"/>
              </a:buClr>
              <a:buSzPts val="2960"/>
              <a:buFont typeface="Arial"/>
              <a:buNone/>
            </a:pPr>
            <a:r>
              <a:rPr i="0" lang="en-GB" sz="2960" u="none" cap="none" strike="noStrike">
                <a:solidFill>
                  <a:schemeClr val="lt1"/>
                </a:solidFill>
                <a:latin typeface="Nunito"/>
                <a:ea typeface="Nunito"/>
                <a:cs typeface="Nunito"/>
                <a:sym typeface="Nunito"/>
              </a:rPr>
              <a:t>For Council, Care and School</a:t>
            </a:r>
            <a:r>
              <a:rPr lang="en-GB" sz="2960">
                <a:solidFill>
                  <a:schemeClr val="lt1"/>
                </a:solidFill>
                <a:latin typeface="Nunito"/>
                <a:ea typeface="Nunito"/>
                <a:cs typeface="Nunito"/>
                <a:sym typeface="Nunito"/>
              </a:rPr>
              <a:t> </a:t>
            </a:r>
            <a:r>
              <a:rPr i="0" lang="en-GB" sz="2960" u="none" cap="none" strike="noStrike">
                <a:solidFill>
                  <a:schemeClr val="lt1"/>
                </a:solidFill>
                <a:latin typeface="Nunito"/>
                <a:ea typeface="Nunito"/>
                <a:cs typeface="Nunito"/>
                <a:sym typeface="Nunito"/>
              </a:rPr>
              <a:t>Workers</a:t>
            </a:r>
            <a:endParaRPr>
              <a:latin typeface="Nunito"/>
              <a:ea typeface="Nunito"/>
              <a:cs typeface="Nunito"/>
              <a:sym typeface="Nunito"/>
            </a:endParaRPr>
          </a:p>
        </p:txBody>
      </p:sp>
      <p:sp>
        <p:nvSpPr>
          <p:cNvPr id="168" name="Google Shape;168;p25"/>
          <p:cNvSpPr/>
          <p:nvPr/>
        </p:nvSpPr>
        <p:spPr>
          <a:xfrm>
            <a:off x="381318" y="4219223"/>
            <a:ext cx="6092100" cy="584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0" lang="en-GB" sz="3200" u="none" cap="none" strike="noStrike">
                <a:solidFill>
                  <a:srgbClr val="595959"/>
                </a:solidFill>
                <a:latin typeface="Nunito"/>
                <a:ea typeface="Nunito"/>
                <a:cs typeface="Nunito"/>
                <a:sym typeface="Nunito"/>
              </a:rPr>
              <a:t>2020-21 NJC Pay Consultation </a:t>
            </a:r>
            <a:endParaRPr>
              <a:latin typeface="Nunito"/>
              <a:ea typeface="Nunito"/>
              <a:cs typeface="Nunito"/>
              <a:sym typeface="Nunito"/>
            </a:endParaRPr>
          </a:p>
        </p:txBody>
      </p:sp>
      <p:pic>
        <p:nvPicPr>
          <p:cNvPr id="169" name="Google Shape;169;p25"/>
          <p:cNvPicPr preferRelativeResize="0"/>
          <p:nvPr/>
        </p:nvPicPr>
        <p:blipFill rotWithShape="1">
          <a:blip r:embed="rId6">
            <a:alphaModFix/>
          </a:blip>
          <a:srcRect b="0" l="0" r="0" t="0"/>
          <a:stretch/>
        </p:blipFill>
        <p:spPr>
          <a:xfrm>
            <a:off x="1553800" y="630025"/>
            <a:ext cx="3468600" cy="2204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6"/>
          <p:cNvSpPr txBox="1"/>
          <p:nvPr>
            <p:ph idx="1" type="body"/>
          </p:nvPr>
        </p:nvSpPr>
        <p:spPr>
          <a:xfrm>
            <a:off x="729883" y="632109"/>
            <a:ext cx="8227500" cy="45159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7030A0"/>
              </a:buClr>
              <a:buSzPts val="2600"/>
              <a:buFont typeface="Arial"/>
              <a:buNone/>
            </a:pPr>
            <a:r>
              <a:t/>
            </a:r>
            <a:endParaRPr sz="2600">
              <a:solidFill>
                <a:schemeClr val="dk1"/>
              </a:solidFill>
              <a:latin typeface="Arial"/>
              <a:ea typeface="Arial"/>
              <a:cs typeface="Arial"/>
              <a:sym typeface="Arial"/>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The National Joint Council (NJC) is made up of UNISON, other trade unions (GMB and Unite) and employers (the Local Government Association - LGA) – UNISON has an NJC Committee.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The NJC negotiate local government pay for England, Northern Ireland and Cymru/Wales</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The NJC pay spine is used by councils and </a:t>
            </a:r>
            <a:endParaRPr sz="2500">
              <a:latin typeface="Nunito"/>
              <a:ea typeface="Nunito"/>
              <a:cs typeface="Nunito"/>
              <a:sym typeface="Nunito"/>
            </a:endParaRPr>
          </a:p>
          <a:p>
            <a:pPr indent="0" lvl="0" marL="0" marR="0" rtl="0" algn="l">
              <a:spcBef>
                <a:spcPts val="520"/>
              </a:spcBef>
              <a:spcAft>
                <a:spcPts val="0"/>
              </a:spcAft>
              <a:buClr>
                <a:schemeClr val="dk1"/>
              </a:buClr>
              <a:buSzPts val="2600"/>
              <a:buFont typeface="Arial"/>
              <a:buNone/>
            </a:pPr>
            <a:r>
              <a:rPr lang="en-GB" sz="2500">
                <a:solidFill>
                  <a:schemeClr val="dk1"/>
                </a:solidFill>
                <a:latin typeface="Nunito"/>
                <a:ea typeface="Nunito"/>
                <a:cs typeface="Nunito"/>
                <a:sym typeface="Nunito"/>
              </a:rPr>
              <a:t>    </a:t>
            </a:r>
            <a:r>
              <a:rPr lang="en-GB" sz="2500">
                <a:solidFill>
                  <a:schemeClr val="dk1"/>
                </a:solidFill>
                <a:latin typeface="Nunito"/>
                <a:ea typeface="Nunito"/>
                <a:cs typeface="Nunito"/>
                <a:sym typeface="Nunito"/>
              </a:rPr>
              <a:t>schools to construct their local pay grades</a:t>
            </a:r>
            <a:endParaRPr sz="2500">
              <a:latin typeface="Nunito"/>
              <a:ea typeface="Nunito"/>
              <a:cs typeface="Nunito"/>
              <a:sym typeface="Nunito"/>
            </a:endParaRPr>
          </a:p>
          <a:p>
            <a:pPr indent="-177800" lvl="0" marL="342900" marR="0" rtl="0" algn="l">
              <a:spcBef>
                <a:spcPts val="520"/>
              </a:spcBef>
              <a:spcAft>
                <a:spcPts val="0"/>
              </a:spcAft>
              <a:buClr>
                <a:schemeClr val="dk1"/>
              </a:buClr>
              <a:buSzPts val="2600"/>
              <a:buFont typeface="Arial"/>
              <a:buNone/>
            </a:pPr>
            <a:r>
              <a:t/>
            </a:r>
            <a:endParaRPr sz="2600">
              <a:solidFill>
                <a:schemeClr val="dk1"/>
              </a:solidFill>
              <a:latin typeface="Arial"/>
              <a:ea typeface="Arial"/>
              <a:cs typeface="Arial"/>
              <a:sym typeface="Arial"/>
            </a:endParaRPr>
          </a:p>
        </p:txBody>
      </p:sp>
      <p:pic>
        <p:nvPicPr>
          <p:cNvPr descr="Macintosh HD:Users:sue:1 Work:1 Live jobs:manager's_forum:MF_powerpoint:strip.jpg" id="176" name="Google Shape;176;p26"/>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177" name="Google Shape;177;p26"/>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1" i="0" lang="en-GB" sz="1200">
                <a:solidFill>
                  <a:srgbClr val="48AA43"/>
                </a:solidFill>
                <a:latin typeface="Arial"/>
                <a:ea typeface="Arial"/>
                <a:cs typeface="Arial"/>
                <a:sym typeface="Arial"/>
              </a:rPr>
              <a:t>UNISON</a:t>
            </a:r>
            <a:r>
              <a:rPr b="0" i="0" lang="en-GB" sz="1200">
                <a:solidFill>
                  <a:srgbClr val="48AA43"/>
                </a:solidFill>
                <a:latin typeface="Arial"/>
                <a:ea typeface="Arial"/>
                <a:cs typeface="Arial"/>
                <a:sym typeface="Arial"/>
              </a:rPr>
              <a:t> </a:t>
            </a:r>
            <a:r>
              <a:rPr b="0" i="0" lang="en-GB" sz="1200">
                <a:solidFill>
                  <a:srgbClr val="49176E"/>
                </a:solidFill>
                <a:latin typeface="Arial"/>
                <a:ea typeface="Arial"/>
                <a:cs typeface="Arial"/>
                <a:sym typeface="Arial"/>
              </a:rPr>
              <a:t>NJC Pay 2020-21</a:t>
            </a:r>
            <a:endParaRPr sz="900">
              <a:solidFill>
                <a:srgbClr val="49176E"/>
              </a:solidFill>
              <a:latin typeface="Arial Black"/>
              <a:ea typeface="Arial Black"/>
              <a:cs typeface="Arial Black"/>
              <a:sym typeface="Arial Black"/>
            </a:endParaRPr>
          </a:p>
        </p:txBody>
      </p:sp>
      <p:sp>
        <p:nvSpPr>
          <p:cNvPr id="178" name="Google Shape;178;p26"/>
          <p:cNvSpPr txBox="1"/>
          <p:nvPr/>
        </p:nvSpPr>
        <p:spPr>
          <a:xfrm>
            <a:off x="884600" y="81000"/>
            <a:ext cx="4860000" cy="7491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What is the NJC?</a:t>
            </a:r>
            <a:endParaRPr sz="1300">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pic>
        <p:nvPicPr>
          <p:cNvPr descr="Macintosh HD:Users:sue:1 Work:1 Live jobs:manager's_forum:MF_powerpoint:strip.jpg" id="184" name="Google Shape;184;p27"/>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185" name="Google Shape;185;p27"/>
          <p:cNvSpPr txBox="1"/>
          <p:nvPr/>
        </p:nvSpPr>
        <p:spPr>
          <a:xfrm>
            <a:off x="1295400" y="4734698"/>
            <a:ext cx="7309048"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186" name="Google Shape;186;p27"/>
          <p:cNvSpPr txBox="1"/>
          <p:nvPr/>
        </p:nvSpPr>
        <p:spPr>
          <a:xfrm>
            <a:off x="729875" y="1022976"/>
            <a:ext cx="6031800" cy="3896400"/>
          </a:xfrm>
          <a:prstGeom prst="rect">
            <a:avLst/>
          </a:prstGeom>
          <a:noFill/>
          <a:ln>
            <a:noFill/>
          </a:ln>
        </p:spPr>
        <p:txBody>
          <a:bodyPr anchorCtr="0" anchor="t" bIns="45700" lIns="91425" spcFirstLastPara="1" rIns="91425" wrap="square" tIns="45700">
            <a:noAutofit/>
          </a:bodyPr>
          <a:lstStyle/>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Local Government has suffered huge funding cuts since 2010 </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Pay has fallen by over 20% since 2010</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COVID-19 – Council, Care  and School Workers have kept our communities going</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NW Regional Meetings took place throughout</a:t>
            </a:r>
            <a:endParaRPr sz="2500">
              <a:latin typeface="Nunito"/>
              <a:ea typeface="Nunito"/>
              <a:cs typeface="Nunito"/>
              <a:sym typeface="Nunito"/>
            </a:endParaRPr>
          </a:p>
        </p:txBody>
      </p:sp>
      <p:pic>
        <p:nvPicPr>
          <p:cNvPr id="187" name="Google Shape;187;p27"/>
          <p:cNvPicPr preferRelativeResize="0"/>
          <p:nvPr/>
        </p:nvPicPr>
        <p:blipFill rotWithShape="1">
          <a:blip r:embed="rId4">
            <a:alphaModFix/>
          </a:blip>
          <a:srcRect b="0" l="0" r="0" t="0"/>
          <a:stretch/>
        </p:blipFill>
        <p:spPr>
          <a:xfrm>
            <a:off x="6700925" y="1518750"/>
            <a:ext cx="2245750" cy="3118500"/>
          </a:xfrm>
          <a:prstGeom prst="rect">
            <a:avLst/>
          </a:prstGeom>
          <a:noFill/>
          <a:ln>
            <a:noFill/>
          </a:ln>
        </p:spPr>
      </p:pic>
      <p:sp>
        <p:nvSpPr>
          <p:cNvPr id="188" name="Google Shape;188;p27"/>
          <p:cNvSpPr txBox="1"/>
          <p:nvPr/>
        </p:nvSpPr>
        <p:spPr>
          <a:xfrm>
            <a:off x="889325" y="70875"/>
            <a:ext cx="5811600" cy="5568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Background to this year’s pay offer</a:t>
            </a:r>
            <a:endParaRPr sz="2500">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pic>
        <p:nvPicPr>
          <p:cNvPr descr="Macintosh HD:Users:sue:1 Work:1 Live jobs:manager's_forum:MF_powerpoint:strip.jpg" id="194" name="Google Shape;194;p28"/>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195" name="Google Shape;195;p28"/>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1" i="0" lang="en-GB" sz="1200">
                <a:solidFill>
                  <a:srgbClr val="48AA43"/>
                </a:solidFill>
                <a:latin typeface="Arial"/>
                <a:ea typeface="Arial"/>
                <a:cs typeface="Arial"/>
                <a:sym typeface="Arial"/>
              </a:rPr>
              <a:t>UNISON</a:t>
            </a:r>
            <a:r>
              <a:rPr b="0" i="0" lang="en-GB" sz="1200">
                <a:solidFill>
                  <a:srgbClr val="48AA43"/>
                </a:solidFill>
                <a:latin typeface="Arial"/>
                <a:ea typeface="Arial"/>
                <a:cs typeface="Arial"/>
                <a:sym typeface="Arial"/>
              </a:rPr>
              <a:t> </a:t>
            </a:r>
            <a:r>
              <a:rPr b="0" i="0" lang="en-GB" sz="1200">
                <a:solidFill>
                  <a:srgbClr val="49176E"/>
                </a:solidFill>
                <a:latin typeface="Arial"/>
                <a:ea typeface="Arial"/>
                <a:cs typeface="Arial"/>
                <a:sym typeface="Arial"/>
              </a:rPr>
              <a:t>NJC Pay 2020-21</a:t>
            </a:r>
            <a:endParaRPr sz="900">
              <a:solidFill>
                <a:srgbClr val="49176E"/>
              </a:solidFill>
              <a:latin typeface="Arial Black"/>
              <a:ea typeface="Arial Black"/>
              <a:cs typeface="Arial Black"/>
              <a:sym typeface="Arial Black"/>
            </a:endParaRPr>
          </a:p>
        </p:txBody>
      </p:sp>
      <p:sp>
        <p:nvSpPr>
          <p:cNvPr id="196" name="Google Shape;196;p28"/>
          <p:cNvSpPr txBox="1"/>
          <p:nvPr/>
        </p:nvSpPr>
        <p:spPr>
          <a:xfrm>
            <a:off x="729875" y="1207048"/>
            <a:ext cx="8039100" cy="3278400"/>
          </a:xfrm>
          <a:prstGeom prst="rect">
            <a:avLst/>
          </a:prstGeom>
          <a:noFill/>
          <a:ln>
            <a:noFill/>
          </a:ln>
        </p:spPr>
        <p:txBody>
          <a:bodyPr anchorCtr="0" anchor="t" bIns="45700" lIns="91425" spcFirstLastPara="1" rIns="91425" wrap="square" tIns="45700">
            <a:noAutofit/>
          </a:bodyPr>
          <a:lstStyle/>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£10 per hour for NJC SCP 1</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10% increase on all other pay points (NW proposal)</a:t>
            </a:r>
            <a:endParaRPr sz="2500">
              <a:solidFill>
                <a:schemeClr val="dk1"/>
              </a:solidFill>
              <a:latin typeface="Nunito"/>
              <a:ea typeface="Nunito"/>
              <a:cs typeface="Nunito"/>
              <a:sym typeface="Nunito"/>
            </a:endParaRPr>
          </a:p>
          <a:p>
            <a:pPr indent="0" lvl="0" marL="457200" marR="0" rtl="0" algn="l">
              <a:spcBef>
                <a:spcPts val="520"/>
              </a:spcBef>
              <a:spcAft>
                <a:spcPts val="0"/>
              </a:spcAft>
              <a:buNone/>
            </a:pPr>
            <a:r>
              <a:t/>
            </a:r>
            <a:endParaRPr sz="2500">
              <a:solidFill>
                <a:schemeClr val="dk1"/>
              </a:solidFill>
              <a:latin typeface="Nunito"/>
              <a:ea typeface="Nunito"/>
              <a:cs typeface="Nunito"/>
              <a:sym typeface="Nunito"/>
            </a:endParaRPr>
          </a:p>
          <a:p>
            <a:pPr indent="-342900" lvl="0" marL="342900" marR="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In addition: </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1 day increase to minimum annual leave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2 hour reduction to the standard working week</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A national review into stress and mental health</a:t>
            </a:r>
            <a:endParaRPr sz="2500">
              <a:latin typeface="Nunito"/>
              <a:ea typeface="Nunito"/>
              <a:cs typeface="Nunito"/>
              <a:sym typeface="Nunito"/>
            </a:endParaRPr>
          </a:p>
        </p:txBody>
      </p:sp>
      <p:sp>
        <p:nvSpPr>
          <p:cNvPr id="197" name="Google Shape;197;p28"/>
          <p:cNvSpPr txBox="1"/>
          <p:nvPr/>
        </p:nvSpPr>
        <p:spPr>
          <a:xfrm>
            <a:off x="840375" y="93450"/>
            <a:ext cx="4971300" cy="5568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The NJC Pay Claim 2020-21</a:t>
            </a:r>
            <a:endParaRPr/>
          </a:p>
        </p:txBody>
      </p:sp>
      <p:sp>
        <p:nvSpPr>
          <p:cNvPr id="198" name="Google Shape;198;p28"/>
          <p:cNvSpPr txBox="1"/>
          <p:nvPr/>
        </p:nvSpPr>
        <p:spPr>
          <a:xfrm>
            <a:off x="729875" y="589500"/>
            <a:ext cx="6216600" cy="556800"/>
          </a:xfrm>
          <a:prstGeom prst="rect">
            <a:avLst/>
          </a:prstGeom>
          <a:noFill/>
          <a:ln>
            <a:noFill/>
          </a:ln>
        </p:spPr>
        <p:txBody>
          <a:bodyPr anchorCtr="0" anchor="t" bIns="91425" lIns="91425" spcFirstLastPara="1" rIns="91425" wrap="square" tIns="91425">
            <a:noAutofit/>
          </a:bodyPr>
          <a:lstStyle/>
          <a:p>
            <a:pPr indent="-342900" lvl="0" marL="34290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UNISON and the other unions asked for: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pic>
        <p:nvPicPr>
          <p:cNvPr descr="Macintosh HD:Users:sue:1 Work:1 Live jobs:manager's_forum:MF_powerpoint:strip.jpg" id="204" name="Google Shape;204;p29"/>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205" name="Google Shape;205;p29"/>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206" name="Google Shape;206;p29"/>
          <p:cNvSpPr txBox="1"/>
          <p:nvPr/>
        </p:nvSpPr>
        <p:spPr>
          <a:xfrm>
            <a:off x="729875" y="1488300"/>
            <a:ext cx="8227500" cy="3564000"/>
          </a:xfrm>
          <a:prstGeom prst="rect">
            <a:avLst/>
          </a:prstGeom>
          <a:noFill/>
          <a:ln>
            <a:noFill/>
          </a:ln>
        </p:spPr>
        <p:txBody>
          <a:bodyPr anchorCtr="0" anchor="t" bIns="45700" lIns="91425" spcFirstLastPara="1" rIns="91425" wrap="square" tIns="45700">
            <a:noAutofit/>
          </a:bodyPr>
          <a:lstStyle/>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A 2% pay increase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A one-day increase min level of Annual Leave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Joint work on mental health</a:t>
            </a:r>
            <a:endParaRPr sz="2500">
              <a:solidFill>
                <a:schemeClr val="dk1"/>
              </a:solidFill>
              <a:latin typeface="Nunito"/>
              <a:ea typeface="Nunito"/>
              <a:cs typeface="Nunito"/>
              <a:sym typeface="Nunito"/>
            </a:endParaRPr>
          </a:p>
          <a:p>
            <a:pPr indent="0" lvl="0" marL="0" marR="0" rtl="0" algn="l">
              <a:spcBef>
                <a:spcPts val="520"/>
              </a:spcBef>
              <a:spcAft>
                <a:spcPts val="0"/>
              </a:spcAft>
              <a:buClr>
                <a:schemeClr val="dk1"/>
              </a:buClr>
              <a:buSzPts val="2600"/>
              <a:buFont typeface="Arial"/>
              <a:buNone/>
            </a:pPr>
            <a:r>
              <a:t/>
            </a:r>
            <a:endParaRPr sz="2500">
              <a:solidFill>
                <a:schemeClr val="dk1"/>
              </a:solidFill>
              <a:latin typeface="Nunito"/>
              <a:ea typeface="Nunito"/>
              <a:cs typeface="Nunito"/>
              <a:sym typeface="Nunito"/>
            </a:endParaRPr>
          </a:p>
          <a:p>
            <a:pPr indent="0" lvl="0" marL="0" marR="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All three unions rejected this offer and entered into </a:t>
            </a:r>
            <a:r>
              <a:rPr b="1" lang="en-GB" sz="2500">
                <a:solidFill>
                  <a:schemeClr val="dk1"/>
                </a:solidFill>
                <a:latin typeface="Nunito"/>
                <a:ea typeface="Nunito"/>
                <a:cs typeface="Nunito"/>
                <a:sym typeface="Nunito"/>
              </a:rPr>
              <a:t>further negotiations </a:t>
            </a:r>
            <a:r>
              <a:rPr lang="en-GB" sz="2500">
                <a:solidFill>
                  <a:schemeClr val="dk1"/>
                </a:solidFill>
                <a:latin typeface="Nunito"/>
                <a:ea typeface="Nunito"/>
                <a:cs typeface="Nunito"/>
                <a:sym typeface="Nunito"/>
              </a:rPr>
              <a:t>        </a:t>
            </a:r>
            <a:r>
              <a:rPr lang="en-GB" sz="2500">
                <a:solidFill>
                  <a:schemeClr val="dk1"/>
                </a:solidFill>
                <a:latin typeface="Nunito"/>
                <a:ea typeface="Nunito"/>
                <a:cs typeface="Nunito"/>
                <a:sym typeface="Nunito"/>
              </a:rPr>
              <a:t>                         </a:t>
            </a:r>
            <a:endParaRPr sz="2500">
              <a:latin typeface="Nunito"/>
              <a:ea typeface="Nunito"/>
              <a:cs typeface="Nunito"/>
              <a:sym typeface="Nunito"/>
            </a:endParaRPr>
          </a:p>
        </p:txBody>
      </p:sp>
      <p:sp>
        <p:nvSpPr>
          <p:cNvPr id="207" name="Google Shape;207;p29"/>
          <p:cNvSpPr txBox="1"/>
          <p:nvPr/>
        </p:nvSpPr>
        <p:spPr>
          <a:xfrm>
            <a:off x="894675" y="91125"/>
            <a:ext cx="4009500" cy="7188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NJC Pay Offer 2020-21</a:t>
            </a:r>
            <a:endParaRPr/>
          </a:p>
        </p:txBody>
      </p:sp>
      <p:sp>
        <p:nvSpPr>
          <p:cNvPr id="208" name="Google Shape;208;p29"/>
          <p:cNvSpPr txBox="1"/>
          <p:nvPr/>
        </p:nvSpPr>
        <p:spPr>
          <a:xfrm>
            <a:off x="393525" y="506175"/>
            <a:ext cx="5254800" cy="891000"/>
          </a:xfrm>
          <a:prstGeom prst="rect">
            <a:avLst/>
          </a:prstGeom>
          <a:noFill/>
          <a:ln>
            <a:noFill/>
          </a:ln>
        </p:spPr>
        <p:txBody>
          <a:bodyPr anchorCtr="0" anchor="t" bIns="91425" lIns="91425" spcFirstLastPara="1" rIns="91425" wrap="square" tIns="91425">
            <a:noAutofit/>
          </a:bodyPr>
          <a:lstStyle/>
          <a:p>
            <a:pPr indent="-342900" lvl="0" marL="34290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    </a:t>
            </a:r>
            <a:r>
              <a:rPr b="1" lang="en-GB" sz="2500">
                <a:solidFill>
                  <a:schemeClr val="dk1"/>
                </a:solidFill>
                <a:latin typeface="Nunito"/>
                <a:ea typeface="Nunito"/>
                <a:cs typeface="Nunito"/>
                <a:sym typeface="Nunito"/>
              </a:rPr>
              <a:t>In February the employers responded with an initial offer:</a:t>
            </a:r>
            <a:endParaRPr sz="2500">
              <a:solidFill>
                <a:schemeClr val="dk1"/>
              </a:solidFill>
              <a:latin typeface="Nunito"/>
              <a:ea typeface="Nunito"/>
              <a:cs typeface="Nunito"/>
              <a:sym typeface="Nunito"/>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pic>
        <p:nvPicPr>
          <p:cNvPr descr="Macintosh HD:Users:sue:1 Work:1 Live jobs:manager's_forum:MF_powerpoint:strip.jpg" id="214" name="Google Shape;214;p30"/>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215" name="Google Shape;215;p30"/>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216" name="Google Shape;216;p30"/>
          <p:cNvSpPr txBox="1"/>
          <p:nvPr/>
        </p:nvSpPr>
        <p:spPr>
          <a:xfrm>
            <a:off x="729875" y="569250"/>
            <a:ext cx="8227500" cy="40095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The employers responded with this </a:t>
            </a:r>
            <a:endParaRPr sz="2500">
              <a:latin typeface="Nunito"/>
              <a:ea typeface="Nunito"/>
              <a:cs typeface="Nunito"/>
              <a:sym typeface="Nunito"/>
            </a:endParaRPr>
          </a:p>
          <a:p>
            <a:pPr indent="-342900" lvl="0" marL="342900" marR="0" rtl="0" algn="l">
              <a:spcBef>
                <a:spcPts val="520"/>
              </a:spcBef>
              <a:spcAft>
                <a:spcPts val="0"/>
              </a:spcAft>
              <a:buClr>
                <a:schemeClr val="dk1"/>
              </a:buClr>
              <a:buSzPts val="2600"/>
              <a:buFont typeface="Arial"/>
              <a:buNone/>
            </a:pPr>
            <a:r>
              <a:rPr b="1" lang="en-GB" sz="2500">
                <a:solidFill>
                  <a:schemeClr val="dk1"/>
                </a:solidFill>
                <a:latin typeface="Nunito"/>
                <a:ea typeface="Nunito"/>
                <a:cs typeface="Nunito"/>
                <a:sym typeface="Nunito"/>
              </a:rPr>
              <a:t>f</a:t>
            </a:r>
            <a:r>
              <a:rPr b="1" lang="en-GB" sz="2500">
                <a:solidFill>
                  <a:schemeClr val="dk1"/>
                </a:solidFill>
                <a:latin typeface="Nunito"/>
                <a:ea typeface="Nunito"/>
                <a:cs typeface="Nunito"/>
                <a:sym typeface="Nunito"/>
              </a:rPr>
              <a:t>inal offer:</a:t>
            </a:r>
            <a:endParaRPr b="1" sz="2500">
              <a:solidFill>
                <a:schemeClr val="dk1"/>
              </a:solidFill>
              <a:latin typeface="Nunito"/>
              <a:ea typeface="Nunito"/>
              <a:cs typeface="Nunito"/>
              <a:sym typeface="Nunito"/>
            </a:endParaRPr>
          </a:p>
          <a:p>
            <a:pPr indent="-342900" lvl="0" marL="342900" marR="0" rtl="0" algn="l">
              <a:spcBef>
                <a:spcPts val="520"/>
              </a:spcBef>
              <a:spcAft>
                <a:spcPts val="0"/>
              </a:spcAft>
              <a:buClr>
                <a:schemeClr val="dk1"/>
              </a:buClr>
              <a:buSzPts val="2600"/>
              <a:buFont typeface="Arial"/>
              <a:buNone/>
            </a:pPr>
            <a:r>
              <a:t/>
            </a:r>
            <a:endParaRPr b="1" sz="2500">
              <a:solidFill>
                <a:schemeClr val="dk1"/>
              </a:solidFill>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A 2.75% pay increase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A 1 day increase in the minimum level of annual leave</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Joint work on mental health</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No offer regarding reduced working week</a:t>
            </a:r>
            <a:endParaRPr sz="2500">
              <a:latin typeface="Nunito"/>
              <a:ea typeface="Nunito"/>
              <a:cs typeface="Nunito"/>
              <a:sym typeface="Nunito"/>
            </a:endParaRPr>
          </a:p>
        </p:txBody>
      </p:sp>
      <p:sp>
        <p:nvSpPr>
          <p:cNvPr id="217" name="Google Shape;217;p30"/>
          <p:cNvSpPr txBox="1"/>
          <p:nvPr/>
        </p:nvSpPr>
        <p:spPr>
          <a:xfrm>
            <a:off x="901125" y="91125"/>
            <a:ext cx="3837300" cy="6075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NJC Pay Offer 2020-21</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pic>
        <p:nvPicPr>
          <p:cNvPr id="223" name="Google Shape;223;p31"/>
          <p:cNvPicPr preferRelativeResize="0"/>
          <p:nvPr/>
        </p:nvPicPr>
        <p:blipFill>
          <a:blip r:embed="rId3">
            <a:alphaModFix amt="29000"/>
          </a:blip>
          <a:stretch>
            <a:fillRect/>
          </a:stretch>
        </p:blipFill>
        <p:spPr>
          <a:xfrm>
            <a:off x="668475" y="351250"/>
            <a:ext cx="6914450" cy="4640375"/>
          </a:xfrm>
          <a:prstGeom prst="rect">
            <a:avLst/>
          </a:prstGeom>
          <a:noFill/>
          <a:ln>
            <a:noFill/>
          </a:ln>
        </p:spPr>
      </p:pic>
      <p:pic>
        <p:nvPicPr>
          <p:cNvPr descr="Macintosh HD:Users:sue:1 Work:1 Live jobs:manager's_forum:MF_powerpoint:strip.jpg" id="224" name="Google Shape;224;p31"/>
          <p:cNvPicPr preferRelativeResize="0"/>
          <p:nvPr/>
        </p:nvPicPr>
        <p:blipFill rotWithShape="1">
          <a:blip r:embed="rId4">
            <a:alphaModFix/>
          </a:blip>
          <a:srcRect b="0" l="0" r="0" t="0"/>
          <a:stretch/>
        </p:blipFill>
        <p:spPr>
          <a:xfrm>
            <a:off x="0" y="0"/>
            <a:ext cx="729872" cy="5148000"/>
          </a:xfrm>
          <a:prstGeom prst="rect">
            <a:avLst/>
          </a:prstGeom>
          <a:noFill/>
          <a:ln>
            <a:noFill/>
          </a:ln>
        </p:spPr>
      </p:pic>
      <p:sp>
        <p:nvSpPr>
          <p:cNvPr id="225" name="Google Shape;225;p31"/>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226" name="Google Shape;226;p31"/>
          <p:cNvSpPr txBox="1"/>
          <p:nvPr/>
        </p:nvSpPr>
        <p:spPr>
          <a:xfrm>
            <a:off x="729875" y="638711"/>
            <a:ext cx="7506000" cy="3866100"/>
          </a:xfrm>
          <a:prstGeom prst="rect">
            <a:avLst/>
          </a:prstGeom>
          <a:noFill/>
          <a:ln>
            <a:noFill/>
          </a:ln>
        </p:spPr>
        <p:txBody>
          <a:bodyPr anchorCtr="0" anchor="t" bIns="45700" lIns="91425" spcFirstLastPara="1" rIns="91425" wrap="square" tIns="45700">
            <a:noAutofit/>
          </a:bodyPr>
          <a:lstStyle/>
          <a:p>
            <a:pPr indent="0" lvl="0" marL="0" marR="0" rtl="0" algn="l">
              <a:spcBef>
                <a:spcPts val="480"/>
              </a:spcBef>
              <a:spcAft>
                <a:spcPts val="0"/>
              </a:spcAft>
              <a:buClr>
                <a:schemeClr val="dk1"/>
              </a:buClr>
              <a:buSzPts val="2400"/>
              <a:buFont typeface="Arial"/>
              <a:buNone/>
            </a:pPr>
            <a:r>
              <a:rPr b="1" lang="en-GB" sz="2500">
                <a:solidFill>
                  <a:schemeClr val="dk1"/>
                </a:solidFill>
                <a:latin typeface="Nunito"/>
                <a:ea typeface="Nunito"/>
                <a:cs typeface="Nunito"/>
                <a:sym typeface="Nunito"/>
              </a:rPr>
              <a:t>NW Regional LGS Group met on 4</a:t>
            </a:r>
            <a:r>
              <a:rPr b="1" baseline="30000" lang="en-GB" sz="2500">
                <a:solidFill>
                  <a:schemeClr val="dk1"/>
                </a:solidFill>
                <a:latin typeface="Nunito"/>
                <a:ea typeface="Nunito"/>
                <a:cs typeface="Nunito"/>
                <a:sym typeface="Nunito"/>
              </a:rPr>
              <a:t>th</a:t>
            </a:r>
            <a:r>
              <a:rPr b="1" lang="en-GB" sz="2500">
                <a:solidFill>
                  <a:schemeClr val="dk1"/>
                </a:solidFill>
                <a:latin typeface="Nunito"/>
                <a:ea typeface="Nunito"/>
                <a:cs typeface="Nunito"/>
                <a:sym typeface="Nunito"/>
              </a:rPr>
              <a:t> June</a:t>
            </a:r>
            <a:endParaRPr sz="2500">
              <a:latin typeface="Nunito"/>
              <a:ea typeface="Nunito"/>
              <a:cs typeface="Nunito"/>
              <a:sym typeface="Nunito"/>
            </a:endParaRPr>
          </a:p>
          <a:p>
            <a:pPr indent="0" lvl="0" marL="0" marR="0" rtl="0" algn="l">
              <a:spcBef>
                <a:spcPts val="480"/>
              </a:spcBef>
              <a:spcAft>
                <a:spcPts val="0"/>
              </a:spcAft>
              <a:buClr>
                <a:schemeClr val="dk1"/>
              </a:buClr>
              <a:buSzPts val="2400"/>
              <a:buFont typeface="Arial"/>
              <a:buNone/>
            </a:pPr>
            <a:r>
              <a:rPr b="1" lang="en-GB" sz="2500">
                <a:solidFill>
                  <a:schemeClr val="dk1"/>
                </a:solidFill>
                <a:latin typeface="Nunito"/>
                <a:ea typeface="Nunito"/>
                <a:cs typeface="Nunito"/>
                <a:sym typeface="Nunito"/>
              </a:rPr>
              <a:t>and decided:</a:t>
            </a:r>
            <a:endParaRPr b="1" sz="2500">
              <a:solidFill>
                <a:schemeClr val="dk1"/>
              </a:solidFill>
              <a:latin typeface="Nunito"/>
              <a:ea typeface="Nunito"/>
              <a:cs typeface="Nunito"/>
              <a:sym typeface="Nunito"/>
            </a:endParaRPr>
          </a:p>
          <a:p>
            <a:pPr indent="-368300" lvl="0" marL="457200" marR="0" rtl="0" algn="l">
              <a:spcBef>
                <a:spcPts val="480"/>
              </a:spcBef>
              <a:spcAft>
                <a:spcPts val="0"/>
              </a:spcAft>
              <a:buClr>
                <a:schemeClr val="dk1"/>
              </a:buClr>
              <a:buSzPts val="2200"/>
              <a:buFont typeface="Nunito"/>
              <a:buChar char="●"/>
            </a:pPr>
            <a:r>
              <a:rPr lang="en-GB" sz="2500">
                <a:solidFill>
                  <a:schemeClr val="dk1"/>
                </a:solidFill>
                <a:latin typeface="Nunito"/>
                <a:ea typeface="Nunito"/>
                <a:cs typeface="Nunito"/>
                <a:sym typeface="Nunito"/>
              </a:rPr>
              <a:t>Reject offer, campaign and consult Members</a:t>
            </a:r>
            <a:endParaRPr sz="2500">
              <a:solidFill>
                <a:schemeClr val="dk1"/>
              </a:solidFill>
              <a:latin typeface="Nunito"/>
              <a:ea typeface="Nunito"/>
              <a:cs typeface="Nunito"/>
              <a:sym typeface="Nunito"/>
            </a:endParaRPr>
          </a:p>
          <a:p>
            <a:pPr indent="0" lvl="0" marL="914400" marR="0" rtl="0" algn="l">
              <a:spcBef>
                <a:spcPts val="480"/>
              </a:spcBef>
              <a:spcAft>
                <a:spcPts val="0"/>
              </a:spcAft>
              <a:buNone/>
            </a:pPr>
            <a:r>
              <a:t/>
            </a:r>
            <a:endParaRPr sz="2500">
              <a:solidFill>
                <a:schemeClr val="dk1"/>
              </a:solidFill>
              <a:latin typeface="Nunito"/>
              <a:ea typeface="Nunito"/>
              <a:cs typeface="Nunito"/>
              <a:sym typeface="Nunito"/>
            </a:endParaRPr>
          </a:p>
          <a:p>
            <a:pPr indent="0" lvl="0" marL="0" marR="0" rtl="0" algn="l">
              <a:spcBef>
                <a:spcPts val="480"/>
              </a:spcBef>
              <a:spcAft>
                <a:spcPts val="0"/>
              </a:spcAft>
              <a:buClr>
                <a:schemeClr val="dk1"/>
              </a:buClr>
              <a:buSzPts val="2400"/>
              <a:buFont typeface="Arial"/>
              <a:buNone/>
            </a:pPr>
            <a:r>
              <a:rPr b="1" lang="en-GB" sz="2500">
                <a:solidFill>
                  <a:schemeClr val="dk1"/>
                </a:solidFill>
                <a:latin typeface="Nunito"/>
                <a:ea typeface="Nunito"/>
                <a:cs typeface="Nunito"/>
                <a:sym typeface="Nunito"/>
              </a:rPr>
              <a:t>The NJC committee met on 5 June and decided:</a:t>
            </a:r>
            <a:endParaRPr sz="2500">
              <a:latin typeface="Nunito"/>
              <a:ea typeface="Nunito"/>
              <a:cs typeface="Nunito"/>
              <a:sym typeface="Nunito"/>
            </a:endParaRPr>
          </a:p>
          <a:p>
            <a:pPr indent="-368300" lvl="0" marL="457200" marR="0" rtl="0" algn="l">
              <a:spcBef>
                <a:spcPts val="480"/>
              </a:spcBef>
              <a:spcAft>
                <a:spcPts val="0"/>
              </a:spcAft>
              <a:buClr>
                <a:schemeClr val="dk1"/>
              </a:buClr>
              <a:buSzPts val="2200"/>
              <a:buFont typeface="Nunito"/>
              <a:buChar char="●"/>
            </a:pPr>
            <a:r>
              <a:rPr lang="en-GB" sz="2500">
                <a:solidFill>
                  <a:schemeClr val="dk1"/>
                </a:solidFill>
                <a:latin typeface="Nunito"/>
                <a:ea typeface="Nunito"/>
                <a:cs typeface="Nunito"/>
                <a:sym typeface="Nunito"/>
              </a:rPr>
              <a:t>To launch a member consultation on the offer asking members to accept or reject the offer</a:t>
            </a:r>
            <a:endParaRPr sz="2500">
              <a:solidFill>
                <a:schemeClr val="dk1"/>
              </a:solidFill>
              <a:latin typeface="Nunito"/>
              <a:ea typeface="Nunito"/>
              <a:cs typeface="Nunito"/>
              <a:sym typeface="Nunito"/>
            </a:endParaRPr>
          </a:p>
          <a:p>
            <a:pPr indent="-368300" lvl="0" marL="457200" marR="0" rtl="0" algn="l">
              <a:spcBef>
                <a:spcPts val="0"/>
              </a:spcBef>
              <a:spcAft>
                <a:spcPts val="0"/>
              </a:spcAft>
              <a:buClr>
                <a:schemeClr val="dk1"/>
              </a:buClr>
              <a:buSzPts val="2200"/>
              <a:buFont typeface="Nunito"/>
              <a:buChar char="●"/>
            </a:pPr>
            <a:r>
              <a:rPr lang="en-GB" sz="2500">
                <a:solidFill>
                  <a:schemeClr val="dk1"/>
                </a:solidFill>
                <a:latin typeface="Nunito"/>
                <a:ea typeface="Nunito"/>
                <a:cs typeface="Nunito"/>
                <a:sym typeface="Nunito"/>
              </a:rPr>
              <a:t>Campaign for additional Central Government Funding</a:t>
            </a:r>
            <a:endParaRPr sz="2500">
              <a:latin typeface="Nunito"/>
              <a:ea typeface="Nunito"/>
              <a:cs typeface="Nunito"/>
              <a:sym typeface="Nunito"/>
            </a:endParaRPr>
          </a:p>
        </p:txBody>
      </p:sp>
      <p:sp>
        <p:nvSpPr>
          <p:cNvPr id="227" name="Google Shape;227;p31"/>
          <p:cNvSpPr txBox="1"/>
          <p:nvPr/>
        </p:nvSpPr>
        <p:spPr>
          <a:xfrm>
            <a:off x="941850" y="91125"/>
            <a:ext cx="4667700" cy="5484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UNISON NJC Committee</a:t>
            </a:r>
            <a:endParaRPr sz="2500">
              <a:solidFill>
                <a:schemeClr val="dk1"/>
              </a:solidFill>
              <a:latin typeface="Nunito"/>
              <a:ea typeface="Nunito"/>
              <a:cs typeface="Nunito"/>
              <a:sym typeface="Nunito"/>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pic>
        <p:nvPicPr>
          <p:cNvPr id="233" name="Google Shape;233;p32"/>
          <p:cNvPicPr preferRelativeResize="0"/>
          <p:nvPr/>
        </p:nvPicPr>
        <p:blipFill rotWithShape="1">
          <a:blip r:embed="rId3">
            <a:alphaModFix amt="41000"/>
          </a:blip>
          <a:srcRect b="8759" l="0" r="0" t="0"/>
          <a:stretch/>
        </p:blipFill>
        <p:spPr>
          <a:xfrm rot="-1320003">
            <a:off x="649719" y="523317"/>
            <a:ext cx="6823463" cy="4539566"/>
          </a:xfrm>
          <a:prstGeom prst="rect">
            <a:avLst/>
          </a:prstGeom>
          <a:noFill/>
          <a:ln>
            <a:noFill/>
          </a:ln>
        </p:spPr>
      </p:pic>
      <p:pic>
        <p:nvPicPr>
          <p:cNvPr descr="Macintosh HD:Users:sue:1 Work:1 Live jobs:manager's_forum:MF_powerpoint:strip.jpg" id="234" name="Google Shape;234;p32"/>
          <p:cNvPicPr preferRelativeResize="0"/>
          <p:nvPr/>
        </p:nvPicPr>
        <p:blipFill rotWithShape="1">
          <a:blip r:embed="rId4">
            <a:alphaModFix/>
          </a:blip>
          <a:srcRect b="0" l="0" r="0" t="0"/>
          <a:stretch/>
        </p:blipFill>
        <p:spPr>
          <a:xfrm>
            <a:off x="0" y="0"/>
            <a:ext cx="729872" cy="5148000"/>
          </a:xfrm>
          <a:prstGeom prst="rect">
            <a:avLst/>
          </a:prstGeom>
          <a:noFill/>
          <a:ln>
            <a:noFill/>
          </a:ln>
        </p:spPr>
      </p:pic>
      <p:sp>
        <p:nvSpPr>
          <p:cNvPr id="235" name="Google Shape;235;p32"/>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236" name="Google Shape;236;p32"/>
          <p:cNvSpPr txBox="1"/>
          <p:nvPr/>
        </p:nvSpPr>
        <p:spPr>
          <a:xfrm flipH="1">
            <a:off x="729875" y="1101800"/>
            <a:ext cx="8412600" cy="2784300"/>
          </a:xfrm>
          <a:prstGeom prst="rect">
            <a:avLst/>
          </a:prstGeom>
          <a:noFill/>
          <a:ln>
            <a:noFill/>
          </a:ln>
        </p:spPr>
        <p:txBody>
          <a:bodyPr anchorCtr="0" anchor="t" bIns="45700" lIns="91425" spcFirstLastPara="1" rIns="91425" wrap="square" tIns="45700">
            <a:noAutofit/>
          </a:bodyPr>
          <a:lstStyle/>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Week of 22 June – start ballot process</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Closing Date for consultative ballot is 11</a:t>
            </a:r>
            <a:r>
              <a:rPr baseline="30000" lang="en-GB" sz="2500">
                <a:solidFill>
                  <a:schemeClr val="dk1"/>
                </a:solidFill>
                <a:latin typeface="Nunito"/>
                <a:ea typeface="Nunito"/>
                <a:cs typeface="Nunito"/>
                <a:sym typeface="Nunito"/>
              </a:rPr>
              <a:t>th</a:t>
            </a:r>
            <a:r>
              <a:rPr lang="en-GB" sz="2500">
                <a:solidFill>
                  <a:schemeClr val="dk1"/>
                </a:solidFill>
                <a:latin typeface="Nunito"/>
                <a:ea typeface="Nunito"/>
                <a:cs typeface="Nunito"/>
                <a:sym typeface="Nunito"/>
              </a:rPr>
              <a:t> August</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Detailed reports from 11 UNISON Regions to NJC by 18</a:t>
            </a:r>
            <a:r>
              <a:rPr baseline="30000" lang="en-GB" sz="2500">
                <a:solidFill>
                  <a:schemeClr val="dk1"/>
                </a:solidFill>
                <a:latin typeface="Nunito"/>
                <a:ea typeface="Nunito"/>
                <a:cs typeface="Nunito"/>
                <a:sym typeface="Nunito"/>
              </a:rPr>
              <a:t>th</a:t>
            </a:r>
            <a:r>
              <a:rPr lang="en-GB" sz="2500">
                <a:solidFill>
                  <a:schemeClr val="dk1"/>
                </a:solidFill>
                <a:latin typeface="Nunito"/>
                <a:ea typeface="Nunito"/>
                <a:cs typeface="Nunito"/>
                <a:sym typeface="Nunito"/>
              </a:rPr>
              <a:t> August</a:t>
            </a:r>
            <a:endParaRPr sz="2500">
              <a:latin typeface="Nunito"/>
              <a:ea typeface="Nunito"/>
              <a:cs typeface="Nunito"/>
              <a:sym typeface="Nunito"/>
            </a:endParaRPr>
          </a:p>
          <a:p>
            <a:pPr indent="-336550" lvl="0" marL="342900" marR="0" rtl="0" algn="l">
              <a:spcBef>
                <a:spcPts val="52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Late Aug/Sept NJC then Meets to consider ballot results and liaise with GMB/Unite</a:t>
            </a:r>
            <a:endParaRPr sz="2500">
              <a:latin typeface="Nunito"/>
              <a:ea typeface="Nunito"/>
              <a:cs typeface="Nunito"/>
              <a:sym typeface="Nunito"/>
            </a:endParaRPr>
          </a:p>
          <a:p>
            <a:pPr indent="0" lvl="0" marL="0" marR="0" rtl="0" algn="l">
              <a:spcBef>
                <a:spcPts val="520"/>
              </a:spcBef>
              <a:spcAft>
                <a:spcPts val="0"/>
              </a:spcAft>
              <a:buClr>
                <a:schemeClr val="dk1"/>
              </a:buClr>
              <a:buSzPts val="2600"/>
              <a:buFont typeface="Arial"/>
              <a:buNone/>
            </a:pPr>
            <a:r>
              <a:t/>
            </a:r>
            <a:endParaRPr sz="2500">
              <a:solidFill>
                <a:schemeClr val="dk1"/>
              </a:solidFill>
              <a:latin typeface="Nunito"/>
              <a:ea typeface="Nunito"/>
              <a:cs typeface="Nunito"/>
              <a:sym typeface="Nunito"/>
            </a:endParaRPr>
          </a:p>
          <a:p>
            <a:pPr indent="0" lvl="0" marL="0" marR="0" rtl="0" algn="l">
              <a:spcBef>
                <a:spcPts val="480"/>
              </a:spcBef>
              <a:spcAft>
                <a:spcPts val="0"/>
              </a:spcAft>
              <a:buClr>
                <a:schemeClr val="dk1"/>
              </a:buClr>
              <a:buSzPts val="2400"/>
              <a:buFont typeface="Arial"/>
              <a:buNone/>
            </a:pPr>
            <a:r>
              <a:t/>
            </a:r>
            <a:endParaRPr b="1" sz="2400">
              <a:solidFill>
                <a:schemeClr val="dk1"/>
              </a:solidFill>
              <a:latin typeface="Arial"/>
              <a:ea typeface="Arial"/>
              <a:cs typeface="Arial"/>
              <a:sym typeface="Arial"/>
            </a:endParaRPr>
          </a:p>
        </p:txBody>
      </p:sp>
      <p:sp>
        <p:nvSpPr>
          <p:cNvPr id="237" name="Google Shape;237;p32"/>
          <p:cNvSpPr txBox="1"/>
          <p:nvPr/>
        </p:nvSpPr>
        <p:spPr>
          <a:xfrm>
            <a:off x="931500" y="121500"/>
            <a:ext cx="4434900" cy="5367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Consultation Timetable</a:t>
            </a:r>
            <a:endParaRPr sz="1300">
              <a:solidFill>
                <a:schemeClr val="dk1"/>
              </a:solidFill>
              <a:latin typeface="Nunito"/>
              <a:ea typeface="Nunito"/>
              <a:cs typeface="Nunito"/>
              <a:sym typeface="Nunito"/>
            </a:endParaRPr>
          </a:p>
          <a:p>
            <a:pPr indent="0" lvl="0" marL="0" rtl="0" algn="l">
              <a:spcBef>
                <a:spcPts val="0"/>
              </a:spcBef>
              <a:spcAft>
                <a:spcPts val="0"/>
              </a:spcAft>
              <a:buNone/>
            </a:pPr>
            <a:r>
              <a:t/>
            </a:r>
            <a:endParaRPr/>
          </a:p>
        </p:txBody>
      </p:sp>
      <p:sp>
        <p:nvSpPr>
          <p:cNvPr id="238" name="Google Shape;238;p32"/>
          <p:cNvSpPr txBox="1"/>
          <p:nvPr/>
        </p:nvSpPr>
        <p:spPr>
          <a:xfrm>
            <a:off x="1053000" y="684450"/>
            <a:ext cx="4141200" cy="41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3" name="Shape 243"/>
        <p:cNvGrpSpPr/>
        <p:nvPr/>
      </p:nvGrpSpPr>
      <p:grpSpPr>
        <a:xfrm>
          <a:off x="0" y="0"/>
          <a:ext cx="0" cy="0"/>
          <a:chOff x="0" y="0"/>
          <a:chExt cx="0" cy="0"/>
        </a:xfrm>
      </p:grpSpPr>
      <p:pic>
        <p:nvPicPr>
          <p:cNvPr descr="Macintosh HD:Users:sue:1 Work:1 Live jobs:manager's_forum:MF_powerpoint:strip.jpg" id="244" name="Google Shape;244;p33"/>
          <p:cNvPicPr preferRelativeResize="0"/>
          <p:nvPr/>
        </p:nvPicPr>
        <p:blipFill rotWithShape="1">
          <a:blip r:embed="rId3">
            <a:alphaModFix/>
          </a:blip>
          <a:srcRect b="0" l="0" r="0" t="0"/>
          <a:stretch/>
        </p:blipFill>
        <p:spPr>
          <a:xfrm>
            <a:off x="0" y="0"/>
            <a:ext cx="729872" cy="5148000"/>
          </a:xfrm>
          <a:prstGeom prst="rect">
            <a:avLst/>
          </a:prstGeom>
          <a:noFill/>
          <a:ln>
            <a:noFill/>
          </a:ln>
        </p:spPr>
      </p:pic>
      <p:sp>
        <p:nvSpPr>
          <p:cNvPr id="245" name="Google Shape;245;p33"/>
          <p:cNvSpPr txBox="1"/>
          <p:nvPr/>
        </p:nvSpPr>
        <p:spPr>
          <a:xfrm>
            <a:off x="1295400" y="4734699"/>
            <a:ext cx="7162800" cy="184666"/>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GB" sz="1200">
                <a:solidFill>
                  <a:srgbClr val="48AA43"/>
                </a:solidFill>
                <a:latin typeface="Arial"/>
                <a:ea typeface="Arial"/>
                <a:cs typeface="Arial"/>
                <a:sym typeface="Arial"/>
              </a:rPr>
              <a:t>UNISON </a:t>
            </a:r>
            <a:r>
              <a:rPr b="0" i="0" lang="en-GB" sz="1200">
                <a:solidFill>
                  <a:srgbClr val="49176E"/>
                </a:solidFill>
                <a:latin typeface="Arial"/>
                <a:ea typeface="Arial"/>
                <a:cs typeface="Arial"/>
                <a:sym typeface="Arial"/>
              </a:rPr>
              <a:t>NJC Pay Claim 2020-21</a:t>
            </a:r>
            <a:endParaRPr sz="900">
              <a:solidFill>
                <a:srgbClr val="49176E"/>
              </a:solidFill>
              <a:latin typeface="Arial Black"/>
              <a:ea typeface="Arial Black"/>
              <a:cs typeface="Arial Black"/>
              <a:sym typeface="Arial Black"/>
            </a:endParaRPr>
          </a:p>
        </p:txBody>
      </p:sp>
      <p:sp>
        <p:nvSpPr>
          <p:cNvPr id="246" name="Google Shape;246;p33"/>
          <p:cNvSpPr txBox="1"/>
          <p:nvPr/>
        </p:nvSpPr>
        <p:spPr>
          <a:xfrm>
            <a:off x="729875" y="1099575"/>
            <a:ext cx="8414100" cy="2640600"/>
          </a:xfrm>
          <a:prstGeom prst="rect">
            <a:avLst/>
          </a:prstGeom>
          <a:noFill/>
          <a:ln>
            <a:noFill/>
          </a:ln>
        </p:spPr>
        <p:txBody>
          <a:bodyPr anchorCtr="0" anchor="t" bIns="45700" lIns="91425" spcFirstLastPara="1" rIns="91425" wrap="square" tIns="45700">
            <a:noAutofit/>
          </a:bodyPr>
          <a:lstStyle/>
          <a:p>
            <a:pPr indent="-349250" lvl="0" marL="342900" marR="0" rtl="0" algn="l">
              <a:spcBef>
                <a:spcPts val="48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Make sure your branch has your email address!</a:t>
            </a:r>
            <a:endParaRPr sz="2500">
              <a:latin typeface="Nunito"/>
              <a:ea typeface="Nunito"/>
              <a:cs typeface="Nunito"/>
              <a:sym typeface="Nunito"/>
            </a:endParaRPr>
          </a:p>
          <a:p>
            <a:pPr indent="-349250" lvl="0" marL="342900" marR="0" rtl="0" algn="l">
              <a:spcBef>
                <a:spcPts val="48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You will be asked to vote to accept or reject the offer – your NW region has recommended </a:t>
            </a:r>
            <a:r>
              <a:rPr b="1" lang="en-GB" sz="2500">
                <a:solidFill>
                  <a:schemeClr val="dk1"/>
                </a:solidFill>
                <a:latin typeface="Nunito"/>
                <a:ea typeface="Nunito"/>
                <a:cs typeface="Nunito"/>
                <a:sym typeface="Nunito"/>
              </a:rPr>
              <a:t>REJECT</a:t>
            </a:r>
            <a:endParaRPr b="1" sz="2500">
              <a:latin typeface="Nunito"/>
              <a:ea typeface="Nunito"/>
              <a:cs typeface="Nunito"/>
              <a:sym typeface="Nunito"/>
            </a:endParaRPr>
          </a:p>
          <a:p>
            <a:pPr indent="-349250" lvl="0" marL="342900" marR="0" rtl="0" algn="l">
              <a:spcBef>
                <a:spcPts val="48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Remember to vote in the consultation - it’s our union and our pay!</a:t>
            </a:r>
            <a:endParaRPr sz="2500">
              <a:latin typeface="Nunito"/>
              <a:ea typeface="Nunito"/>
              <a:cs typeface="Nunito"/>
              <a:sym typeface="Nunito"/>
            </a:endParaRPr>
          </a:p>
          <a:p>
            <a:pPr indent="-349250" lvl="0" marL="342900" marR="0" rtl="0" algn="l">
              <a:spcBef>
                <a:spcPts val="480"/>
              </a:spcBef>
              <a:spcAft>
                <a:spcPts val="0"/>
              </a:spcAft>
              <a:buClr>
                <a:schemeClr val="dk1"/>
              </a:buClr>
              <a:buSzPts val="2500"/>
              <a:buFont typeface="Nunito"/>
              <a:buChar char="•"/>
            </a:pPr>
            <a:r>
              <a:rPr lang="en-GB" sz="2500">
                <a:solidFill>
                  <a:schemeClr val="dk1"/>
                </a:solidFill>
                <a:latin typeface="Nunito"/>
                <a:ea typeface="Nunito"/>
                <a:cs typeface="Nunito"/>
                <a:sym typeface="Nunito"/>
              </a:rPr>
              <a:t>Vote to reject this insulting and derisory offer</a:t>
            </a:r>
            <a:endParaRPr sz="2500">
              <a:latin typeface="Nunito"/>
              <a:ea typeface="Nunito"/>
              <a:cs typeface="Nunito"/>
              <a:sym typeface="Nunito"/>
            </a:endParaRPr>
          </a:p>
          <a:p>
            <a:pPr indent="-190500" lvl="0" marL="342900" marR="0" rtl="0" algn="l">
              <a:spcBef>
                <a:spcPts val="480"/>
              </a:spcBef>
              <a:spcAft>
                <a:spcPts val="0"/>
              </a:spcAft>
              <a:buClr>
                <a:schemeClr val="dk1"/>
              </a:buClr>
              <a:buSzPts val="2400"/>
              <a:buFont typeface="Arial"/>
              <a:buNone/>
            </a:pPr>
            <a:r>
              <a:t/>
            </a:r>
            <a:endParaRPr sz="2400">
              <a:solidFill>
                <a:schemeClr val="dk1"/>
              </a:solidFill>
              <a:latin typeface="Arial"/>
              <a:ea typeface="Arial"/>
              <a:cs typeface="Arial"/>
              <a:sym typeface="Arial"/>
            </a:endParaRPr>
          </a:p>
          <a:p>
            <a:pPr indent="0" lvl="0" marL="0" marR="0" rtl="0" algn="l">
              <a:spcBef>
                <a:spcPts val="480"/>
              </a:spcBef>
              <a:spcAft>
                <a:spcPts val="0"/>
              </a:spcAft>
              <a:buClr>
                <a:schemeClr val="dk1"/>
              </a:buClr>
              <a:buSzPts val="2400"/>
              <a:buFont typeface="Arial"/>
              <a:buNone/>
            </a:pPr>
            <a:r>
              <a:t/>
            </a:r>
            <a:endParaRPr sz="2400">
              <a:solidFill>
                <a:schemeClr val="dk1"/>
              </a:solidFill>
              <a:latin typeface="Arial"/>
              <a:ea typeface="Arial"/>
              <a:cs typeface="Arial"/>
              <a:sym typeface="Arial"/>
            </a:endParaRPr>
          </a:p>
        </p:txBody>
      </p:sp>
      <p:sp>
        <p:nvSpPr>
          <p:cNvPr id="247" name="Google Shape;247;p33"/>
          <p:cNvSpPr txBox="1"/>
          <p:nvPr/>
        </p:nvSpPr>
        <p:spPr>
          <a:xfrm>
            <a:off x="912125" y="162000"/>
            <a:ext cx="3736200" cy="5670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rgbClr val="7030A0"/>
              </a:buClr>
              <a:buSzPts val="2600"/>
              <a:buFont typeface="Arial"/>
              <a:buNone/>
            </a:pPr>
            <a:r>
              <a:rPr b="1" lang="en-GB" sz="2500">
                <a:solidFill>
                  <a:srgbClr val="7030A0"/>
                </a:solidFill>
                <a:latin typeface="Nunito"/>
                <a:ea typeface="Nunito"/>
                <a:cs typeface="Nunito"/>
                <a:sym typeface="Nunito"/>
              </a:rPr>
              <a:t>What you need to do</a:t>
            </a:r>
            <a:endParaRPr/>
          </a:p>
        </p:txBody>
      </p:sp>
      <p:pic>
        <p:nvPicPr>
          <p:cNvPr id="248" name="Google Shape;248;p33"/>
          <p:cNvPicPr preferRelativeResize="0"/>
          <p:nvPr/>
        </p:nvPicPr>
        <p:blipFill>
          <a:blip r:embed="rId4">
            <a:alphaModFix amt="28000"/>
          </a:blip>
          <a:stretch>
            <a:fillRect/>
          </a:stretch>
        </p:blipFill>
        <p:spPr>
          <a:xfrm rot="-1260003">
            <a:off x="1870875" y="849985"/>
            <a:ext cx="4876801" cy="34480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